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29" r:id="rId1"/>
  </p:sldMasterIdLst>
  <p:notesMasterIdLst>
    <p:notesMasterId r:id="rId19"/>
  </p:notesMasterIdLst>
  <p:sldIdLst>
    <p:sldId id="256" r:id="rId2"/>
    <p:sldId id="257" r:id="rId3"/>
    <p:sldId id="258" r:id="rId4"/>
    <p:sldId id="259" r:id="rId5"/>
    <p:sldId id="260" r:id="rId6"/>
    <p:sldId id="261" r:id="rId7"/>
    <p:sldId id="262" r:id="rId8"/>
    <p:sldId id="263" r:id="rId9"/>
    <p:sldId id="266" r:id="rId10"/>
    <p:sldId id="264" r:id="rId11"/>
    <p:sldId id="267" r:id="rId12"/>
    <p:sldId id="268" r:id="rId13"/>
    <p:sldId id="269" r:id="rId14"/>
    <p:sldId id="270" r:id="rId15"/>
    <p:sldId id="271" r:id="rId16"/>
    <p:sldId id="272" r:id="rId17"/>
    <p:sldId id="273" r:id="rId18"/>
  </p:sldIdLst>
  <p:sldSz cx="14630400" cy="8229600"/>
  <p:notesSz cx="8229600" cy="14630400"/>
  <p:embeddedFontLst>
    <p:embeddedFont>
      <p:font typeface="Montserrat" panose="00000500000000000000" pitchFamily="2" charset="0"/>
      <p:regular r:id="rId20"/>
      <p:bold r:id="rId21"/>
      <p:italic r:id="rId22"/>
      <p:boldItalic r:id="rId23"/>
    </p:embeddedFont>
    <p:embeddedFont>
      <p:font typeface="Montserrat Bold" panose="00000800000000000000" pitchFamily="2" charset="0"/>
      <p:bold r:id="rId24"/>
    </p:embeddedFont>
    <p:embeddedFont>
      <p:font typeface="Nunito Semi Bold" panose="020B0604020202020204" charset="0"/>
      <p:regular r:id="rId25"/>
    </p:embeddedFont>
    <p:embeddedFont>
      <p:font typeface="PT Sans" panose="020B0503020203020204" pitchFamily="34" charset="0"/>
      <p:regular r:id="rId26"/>
      <p:bold r:id="rId27"/>
    </p:embeddedFont>
    <p:embeddedFont>
      <p:font typeface="Raleway" pitchFamily="2" charset="0"/>
      <p:regular r:id="rId28"/>
    </p:embeddedFont>
    <p:embeddedFont>
      <p:font typeface="Roboto" panose="02000000000000000000" pitchFamily="2" charset="0"/>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522"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468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71832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009208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854298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2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349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189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55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547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762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635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004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3392441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5779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413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4477578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790580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312805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06957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3463020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588995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519299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1/19/2026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08604085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0DB792-D8CE-A120-FC7C-5EA8D6C04909}"/>
              </a:ext>
            </a:extLst>
          </p:cNvPr>
          <p:cNvGrpSpPr/>
          <p:nvPr/>
        </p:nvGrpSpPr>
        <p:grpSpPr>
          <a:xfrm>
            <a:off x="12802983" y="-466043"/>
            <a:ext cx="1166760" cy="2171832"/>
            <a:chOff x="-521881" y="38100"/>
            <a:chExt cx="1258481" cy="2342564"/>
          </a:xfrm>
        </p:grpSpPr>
        <p:sp>
          <p:nvSpPr>
            <p:cNvPr id="18" name="Freeform 5">
              <a:extLst>
                <a:ext uri="{FF2B5EF4-FFF2-40B4-BE49-F238E27FC236}">
                  <a16:creationId xmlns:a16="http://schemas.microsoft.com/office/drawing/2014/main" id="{4F59DA50-1BF9-A672-5B27-010B0B76FAC6}"/>
                </a:ext>
              </a:extLst>
            </p:cNvPr>
            <p:cNvSpPr/>
            <p:nvPr/>
          </p:nvSpPr>
          <p:spPr>
            <a:xfrm>
              <a:off x="-521881" y="156786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dirty="0"/>
            </a:p>
          </p:txBody>
        </p:sp>
        <p:sp>
          <p:nvSpPr>
            <p:cNvPr id="19" name="TextBox 6">
              <a:extLst>
                <a:ext uri="{FF2B5EF4-FFF2-40B4-BE49-F238E27FC236}">
                  <a16:creationId xmlns:a16="http://schemas.microsoft.com/office/drawing/2014/main" id="{94D406A8-036F-0AC7-4893-F29D6A019BAA}"/>
                </a:ext>
              </a:extLst>
            </p:cNvPr>
            <p:cNvSpPr txBox="1"/>
            <p:nvPr/>
          </p:nvSpPr>
          <p:spPr>
            <a:xfrm>
              <a:off x="76200" y="38100"/>
              <a:ext cx="660400" cy="698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grpSp>
        <p:nvGrpSpPr>
          <p:cNvPr id="12" name="Group 11">
            <a:extLst>
              <a:ext uri="{FF2B5EF4-FFF2-40B4-BE49-F238E27FC236}">
                <a16:creationId xmlns:a16="http://schemas.microsoft.com/office/drawing/2014/main" id="{22E0873C-E6AA-0A7F-8BCB-2071B13A6981}"/>
              </a:ext>
            </a:extLst>
          </p:cNvPr>
          <p:cNvGrpSpPr/>
          <p:nvPr/>
        </p:nvGrpSpPr>
        <p:grpSpPr>
          <a:xfrm>
            <a:off x="13099948" y="195261"/>
            <a:ext cx="1370965" cy="1337767"/>
            <a:chOff x="0" y="0"/>
            <a:chExt cx="812800" cy="812800"/>
          </a:xfrm>
        </p:grpSpPr>
        <p:sp>
          <p:nvSpPr>
            <p:cNvPr id="16" name="Freeform 8">
              <a:extLst>
                <a:ext uri="{FF2B5EF4-FFF2-40B4-BE49-F238E27FC236}">
                  <a16:creationId xmlns:a16="http://schemas.microsoft.com/office/drawing/2014/main" id="{DD622887-2912-B3F9-5256-342E9A7BF07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dirty="0"/>
            </a:p>
          </p:txBody>
        </p:sp>
        <p:sp>
          <p:nvSpPr>
            <p:cNvPr id="17" name="TextBox 9">
              <a:extLst>
                <a:ext uri="{FF2B5EF4-FFF2-40B4-BE49-F238E27FC236}">
                  <a16:creationId xmlns:a16="http://schemas.microsoft.com/office/drawing/2014/main" id="{1A46364C-8EBE-34C7-C975-6D216DF2AE28}"/>
                </a:ext>
              </a:extLst>
            </p:cNvPr>
            <p:cNvSpPr txBox="1"/>
            <p:nvPr/>
          </p:nvSpPr>
          <p:spPr>
            <a:xfrm>
              <a:off x="76200" y="38100"/>
              <a:ext cx="660400" cy="698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sp>
        <p:nvSpPr>
          <p:cNvPr id="13" name="TextBox 10">
            <a:extLst>
              <a:ext uri="{FF2B5EF4-FFF2-40B4-BE49-F238E27FC236}">
                <a16:creationId xmlns:a16="http://schemas.microsoft.com/office/drawing/2014/main" id="{BDA89A27-B232-9FAC-D080-B2B84FADE2FB}"/>
              </a:ext>
            </a:extLst>
          </p:cNvPr>
          <p:cNvSpPr txBox="1"/>
          <p:nvPr/>
        </p:nvSpPr>
        <p:spPr>
          <a:xfrm>
            <a:off x="908233" y="624967"/>
            <a:ext cx="10689034" cy="194457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129"/>
              </a:lnSpc>
              <a:spcBef>
                <a:spcPct val="0"/>
              </a:spcBef>
            </a:pPr>
            <a:r>
              <a:rPr lang="en-US" sz="4000" b="1" dirty="0">
                <a:solidFill>
                  <a:srgbClr val="000000"/>
                </a:solidFill>
                <a:latin typeface="Montserrat Bold"/>
                <a:ea typeface="Montserrat Bold"/>
                <a:cs typeface="Montserrat Bold"/>
                <a:sym typeface="Montserrat Bold"/>
              </a:rPr>
              <a:t>Microwave Oven Controller Using PIC16F877A</a:t>
            </a:r>
          </a:p>
        </p:txBody>
      </p:sp>
      <p:sp>
        <p:nvSpPr>
          <p:cNvPr id="14" name="TextBox 11">
            <a:extLst>
              <a:ext uri="{FF2B5EF4-FFF2-40B4-BE49-F238E27FC236}">
                <a16:creationId xmlns:a16="http://schemas.microsoft.com/office/drawing/2014/main" id="{946F0A40-E6F4-74BC-B774-3E978967D2AB}"/>
              </a:ext>
            </a:extLst>
          </p:cNvPr>
          <p:cNvSpPr txBox="1"/>
          <p:nvPr/>
        </p:nvSpPr>
        <p:spPr>
          <a:xfrm>
            <a:off x="908233" y="2577938"/>
            <a:ext cx="9348470" cy="117557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479"/>
              </a:lnSpc>
            </a:pPr>
            <a:r>
              <a:rPr lang="en-US" sz="2000" dirty="0">
                <a:solidFill>
                  <a:srgbClr val="000000"/>
                </a:solidFill>
                <a:latin typeface="Montserrat"/>
                <a:ea typeface="Montserrat"/>
                <a:cs typeface="Montserrat"/>
                <a:sym typeface="Montserrat"/>
              </a:rPr>
              <a:t>Simulation Based Embedded Systems Project</a:t>
            </a:r>
          </a:p>
          <a:p>
            <a:pPr>
              <a:lnSpc>
                <a:spcPts val="5319"/>
              </a:lnSpc>
              <a:spcBef>
                <a:spcPct val="0"/>
              </a:spcBef>
            </a:pPr>
            <a:endParaRPr lang="en-US" sz="2000" dirty="0">
              <a:solidFill>
                <a:srgbClr val="000000"/>
              </a:solidFill>
              <a:latin typeface="Montserrat"/>
              <a:ea typeface="Montserrat"/>
              <a:cs typeface="Montserrat"/>
              <a:sym typeface="Montserrat"/>
            </a:endParaRPr>
          </a:p>
        </p:txBody>
      </p:sp>
      <p:sp>
        <p:nvSpPr>
          <p:cNvPr id="15" name="TextBox 12">
            <a:extLst>
              <a:ext uri="{FF2B5EF4-FFF2-40B4-BE49-F238E27FC236}">
                <a16:creationId xmlns:a16="http://schemas.microsoft.com/office/drawing/2014/main" id="{5843AB0C-1D96-7647-EC31-997A000AA2A7}"/>
              </a:ext>
            </a:extLst>
          </p:cNvPr>
          <p:cNvSpPr txBox="1"/>
          <p:nvPr/>
        </p:nvSpPr>
        <p:spPr>
          <a:xfrm>
            <a:off x="729814" y="4050382"/>
            <a:ext cx="16357632" cy="219837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5879"/>
              </a:lnSpc>
            </a:pPr>
            <a:r>
              <a:rPr lang="en-US" sz="2800" b="1" dirty="0">
                <a:solidFill>
                  <a:srgbClr val="000000"/>
                </a:solidFill>
                <a:latin typeface="Montserrat Bold"/>
                <a:ea typeface="Montserrat Bold"/>
                <a:cs typeface="Montserrat Bold"/>
                <a:sym typeface="Montserrat Bold"/>
              </a:rPr>
              <a:t>Presented By  :   </a:t>
            </a:r>
            <a:r>
              <a:rPr lang="en-US" sz="2400" dirty="0">
                <a:solidFill>
                  <a:srgbClr val="000000"/>
                </a:solidFill>
                <a:latin typeface="Montserrat"/>
                <a:ea typeface="Montserrat"/>
                <a:cs typeface="Montserrat"/>
                <a:sym typeface="Montserrat"/>
              </a:rPr>
              <a:t>Baba Shareef Shikilghar</a:t>
            </a:r>
          </a:p>
          <a:p>
            <a:pPr algn="l">
              <a:lnSpc>
                <a:spcPts val="5879"/>
              </a:lnSpc>
            </a:pPr>
            <a:r>
              <a:rPr lang="en-US" sz="2800" b="1" dirty="0">
                <a:solidFill>
                  <a:srgbClr val="000000"/>
                </a:solidFill>
                <a:latin typeface="Montserrat Bold"/>
                <a:ea typeface="Montserrat Bold"/>
                <a:cs typeface="Montserrat Bold"/>
                <a:sym typeface="Montserrat Bold"/>
              </a:rPr>
              <a:t>Stream             </a:t>
            </a:r>
            <a:r>
              <a:rPr lang="en-US" sz="2800" b="1" dirty="0">
                <a:solidFill>
                  <a:srgbClr val="000000"/>
                </a:solidFill>
                <a:latin typeface="Montserrat"/>
                <a:ea typeface="Montserrat"/>
                <a:cs typeface="Montserrat"/>
                <a:sym typeface="Montserrat"/>
              </a:rPr>
              <a:t>:   </a:t>
            </a:r>
            <a:r>
              <a:rPr lang="en-US" sz="2400" dirty="0" err="1">
                <a:solidFill>
                  <a:srgbClr val="000000"/>
                </a:solidFill>
                <a:latin typeface="Montserrat"/>
                <a:ea typeface="Montserrat"/>
                <a:cs typeface="Montserrat"/>
                <a:sym typeface="Montserrat"/>
              </a:rPr>
              <a:t>B.Tech</a:t>
            </a:r>
            <a:r>
              <a:rPr lang="en-US" sz="2400" dirty="0">
                <a:solidFill>
                  <a:srgbClr val="000000"/>
                </a:solidFill>
                <a:latin typeface="Montserrat"/>
                <a:ea typeface="Montserrat"/>
                <a:cs typeface="Montserrat"/>
                <a:sym typeface="Montserrat"/>
              </a:rPr>
              <a:t> ECE</a:t>
            </a:r>
          </a:p>
          <a:p>
            <a:pPr algn="l">
              <a:lnSpc>
                <a:spcPts val="5879"/>
              </a:lnSpc>
              <a:spcBef>
                <a:spcPct val="0"/>
              </a:spcBef>
            </a:pPr>
            <a:r>
              <a:rPr lang="en-US" sz="2800" b="1" dirty="0">
                <a:solidFill>
                  <a:srgbClr val="000000"/>
                </a:solidFill>
                <a:latin typeface="Montserrat Bold"/>
                <a:ea typeface="Montserrat Bold"/>
                <a:cs typeface="Montserrat Bold"/>
                <a:sym typeface="Montserrat Bold"/>
              </a:rPr>
              <a:t>College            </a:t>
            </a:r>
            <a:r>
              <a:rPr lang="en-US" sz="2800" b="1" dirty="0">
                <a:solidFill>
                  <a:srgbClr val="000000"/>
                </a:solidFill>
                <a:latin typeface="Montserrat"/>
                <a:ea typeface="Montserrat"/>
                <a:cs typeface="Montserrat"/>
                <a:sym typeface="Montserrat"/>
              </a:rPr>
              <a:t>:   </a:t>
            </a:r>
            <a:r>
              <a:rPr lang="en-US" sz="2800" dirty="0">
                <a:solidFill>
                  <a:srgbClr val="000000"/>
                </a:solidFill>
                <a:latin typeface="Montserrat"/>
                <a:ea typeface="Montserrat"/>
                <a:cs typeface="Montserrat"/>
                <a:sym typeface="Montserrat"/>
              </a:rPr>
              <a:t> </a:t>
            </a:r>
            <a:r>
              <a:rPr lang="en-US" sz="2400" dirty="0">
                <a:solidFill>
                  <a:srgbClr val="000000"/>
                </a:solidFill>
                <a:latin typeface="Montserrat"/>
                <a:ea typeface="Montserrat"/>
                <a:cs typeface="Montserrat"/>
                <a:sym typeface="Montserrat"/>
              </a:rPr>
              <a:t>Sri Venkateswara College of Engineering</a:t>
            </a:r>
            <a:endParaRPr lang="en-US" sz="2800" dirty="0">
              <a:solidFill>
                <a:srgbClr val="000000"/>
              </a:solidFill>
              <a:latin typeface="Montserrat"/>
              <a:ea typeface="Montserrat"/>
              <a:cs typeface="Montserrat"/>
              <a:sym typeface="Montserrat"/>
            </a:endParaRPr>
          </a:p>
        </p:txBody>
      </p:sp>
      <p:pic>
        <p:nvPicPr>
          <p:cNvPr id="2050" name="Picture 2" descr="Emertxe Information Technologies Pvt Ltd">
            <a:extLst>
              <a:ext uri="{FF2B5EF4-FFF2-40B4-BE49-F238E27FC236}">
                <a16:creationId xmlns:a16="http://schemas.microsoft.com/office/drawing/2014/main" id="{14CDE2E9-BFB5-DFA9-36E8-D994C889F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961" y="1777606"/>
            <a:ext cx="5535144" cy="3683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 0"/>
          <p:cNvSpPr/>
          <p:nvPr/>
        </p:nvSpPr>
        <p:spPr>
          <a:xfrm>
            <a:off x="6324124" y="1040963"/>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Software Development Environment</a:t>
            </a:r>
            <a:endParaRPr lang="en-US" sz="4400" dirty="0"/>
          </a:p>
        </p:txBody>
      </p:sp>
      <p:sp>
        <p:nvSpPr>
          <p:cNvPr id="4" name="Text 1"/>
          <p:cNvSpPr/>
          <p:nvPr/>
        </p:nvSpPr>
        <p:spPr>
          <a:xfrm>
            <a:off x="6324124" y="2807970"/>
            <a:ext cx="7468553"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MPLAB IDE:</a:t>
            </a:r>
            <a:r>
              <a:rPr lang="en-US" sz="1850" dirty="0">
                <a:solidFill>
                  <a:srgbClr val="00002E"/>
                </a:solidFill>
                <a:latin typeface="PT Sans" pitchFamily="34" charset="0"/>
                <a:ea typeface="PT Sans" pitchFamily="34" charset="-122"/>
                <a:cs typeface="PT Sans" pitchFamily="34" charset="-120"/>
              </a:rPr>
              <a:t> The integrated development environment (IDE) provided by Microchip, used for writing, compiling, and debugging the Embedded C code.</a:t>
            </a:r>
            <a:endParaRPr lang="en-US" sz="1850" dirty="0"/>
          </a:p>
        </p:txBody>
      </p:sp>
      <p:sp>
        <p:nvSpPr>
          <p:cNvPr id="5" name="Text 2"/>
          <p:cNvSpPr/>
          <p:nvPr/>
        </p:nvSpPr>
        <p:spPr>
          <a:xfrm>
            <a:off x="6324124" y="4040743"/>
            <a:ext cx="7468553" cy="1532096"/>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Embedded C (XC8 Compiler):</a:t>
            </a:r>
            <a:r>
              <a:rPr lang="en-US" sz="1850" dirty="0">
                <a:solidFill>
                  <a:srgbClr val="00002E"/>
                </a:solidFill>
                <a:latin typeface="PT Sans" pitchFamily="34" charset="0"/>
                <a:ea typeface="PT Sans" pitchFamily="34" charset="-122"/>
                <a:cs typeface="PT Sans" pitchFamily="34" charset="-120"/>
              </a:rPr>
              <a:t> The programming language used to develop the control logic for the PIC16F877A microcontroller. The XC8 compiler translates the C code into machine-readable instructions.</a:t>
            </a:r>
            <a:endParaRPr lang="en-US" sz="1850" dirty="0"/>
          </a:p>
        </p:txBody>
      </p:sp>
      <p:sp>
        <p:nvSpPr>
          <p:cNvPr id="6" name="Text 3"/>
          <p:cNvSpPr/>
          <p:nvPr/>
        </p:nvSpPr>
        <p:spPr>
          <a:xfrm>
            <a:off x="6324124" y="5656540"/>
            <a:ext cx="7468553" cy="1532096"/>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PICSIMLAB Simulator:</a:t>
            </a:r>
            <a:r>
              <a:rPr lang="en-US" sz="1850" dirty="0">
                <a:solidFill>
                  <a:srgbClr val="00002E"/>
                </a:solidFill>
                <a:latin typeface="PT Sans" pitchFamily="34" charset="0"/>
                <a:ea typeface="PT Sans" pitchFamily="34" charset="-122"/>
                <a:cs typeface="PT Sans" pitchFamily="34" charset="-120"/>
              </a:rPr>
              <a:t> A powerful simulation tool that allows testing and debugging the microcontroller code without the need for physical hardware. This was crucial for validating the project's functionality.</a:t>
            </a:r>
            <a:endParaRPr lang="en-US" sz="1850" dirty="0"/>
          </a:p>
        </p:txBody>
      </p:sp>
      <p:pic>
        <p:nvPicPr>
          <p:cNvPr id="8" name="Picture 7">
            <a:extLst>
              <a:ext uri="{FF2B5EF4-FFF2-40B4-BE49-F238E27FC236}">
                <a16:creationId xmlns:a16="http://schemas.microsoft.com/office/drawing/2014/main" id="{6BBAA783-D123-1E7C-DC8C-593343D9BCA5}"/>
              </a:ext>
            </a:extLst>
          </p:cNvPr>
          <p:cNvPicPr>
            <a:picLocks noChangeAspect="1"/>
          </p:cNvPicPr>
          <p:nvPr/>
        </p:nvPicPr>
        <p:blipFill>
          <a:blip r:embed="rId3"/>
          <a:stretch>
            <a:fillRect/>
          </a:stretch>
        </p:blipFill>
        <p:spPr>
          <a:xfrm>
            <a:off x="10682" y="34700"/>
            <a:ext cx="6167094" cy="81949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hape 3">
            <a:extLst>
              <a:ext uri="{FF2B5EF4-FFF2-40B4-BE49-F238E27FC236}">
                <a16:creationId xmlns:a16="http://schemas.microsoft.com/office/drawing/2014/main" id="{D3E5A59A-924B-D89B-C7C0-C4C18D322D43}"/>
              </a:ext>
            </a:extLst>
          </p:cNvPr>
          <p:cNvSpPr/>
          <p:nvPr/>
        </p:nvSpPr>
        <p:spPr>
          <a:xfrm>
            <a:off x="793790" y="2121098"/>
            <a:ext cx="6407944" cy="2592348"/>
          </a:xfrm>
          <a:prstGeom prst="roundRect">
            <a:avLst>
              <a:gd name="adj" fmla="val 3675"/>
            </a:avLst>
          </a:prstGeom>
          <a:solidFill>
            <a:schemeClr val="bg1">
              <a:lumMod val="95000"/>
            </a:schemeClr>
          </a:solidFill>
          <a:ln w="7620">
            <a:solidFill>
              <a:srgbClr val="C7C7D0"/>
            </a:solidFill>
            <a:prstDash val="solid"/>
          </a:ln>
        </p:spPr>
        <p:txBody>
          <a:bodyPr/>
          <a:lstStyle/>
          <a:p>
            <a:endParaRPr lang="en-IN"/>
          </a:p>
        </p:txBody>
      </p:sp>
      <p:sp>
        <p:nvSpPr>
          <p:cNvPr id="3" name="Shape 4">
            <a:extLst>
              <a:ext uri="{FF2B5EF4-FFF2-40B4-BE49-F238E27FC236}">
                <a16:creationId xmlns:a16="http://schemas.microsoft.com/office/drawing/2014/main" id="{ED721579-3967-C75A-69F5-AEDCB7C984D1}"/>
              </a:ext>
            </a:extLst>
          </p:cNvPr>
          <p:cNvSpPr/>
          <p:nvPr/>
        </p:nvSpPr>
        <p:spPr>
          <a:xfrm>
            <a:off x="1028224" y="2355533"/>
            <a:ext cx="680442" cy="680442"/>
          </a:xfrm>
          <a:prstGeom prst="roundRect">
            <a:avLst>
              <a:gd name="adj" fmla="val 13436980"/>
            </a:avLst>
          </a:prstGeom>
          <a:solidFill>
            <a:srgbClr val="00B0F0"/>
          </a:solidFill>
          <a:ln/>
        </p:spPr>
        <p:txBody>
          <a:bodyPr/>
          <a:lstStyle/>
          <a:p>
            <a:endParaRPr lang="en-IN"/>
          </a:p>
        </p:txBody>
      </p:sp>
      <p:pic>
        <p:nvPicPr>
          <p:cNvPr id="4" name="Image 0" descr="preencoded.png">
            <a:extLst>
              <a:ext uri="{FF2B5EF4-FFF2-40B4-BE49-F238E27FC236}">
                <a16:creationId xmlns:a16="http://schemas.microsoft.com/office/drawing/2014/main" id="{48952786-C7D4-258B-7579-95F590C14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5390" y="2542580"/>
            <a:ext cx="306110" cy="306110"/>
          </a:xfrm>
          <a:prstGeom prst="rect">
            <a:avLst/>
          </a:prstGeom>
        </p:spPr>
      </p:pic>
      <p:sp>
        <p:nvSpPr>
          <p:cNvPr id="5" name="Text 5">
            <a:extLst>
              <a:ext uri="{FF2B5EF4-FFF2-40B4-BE49-F238E27FC236}">
                <a16:creationId xmlns:a16="http://schemas.microsoft.com/office/drawing/2014/main" id="{73DB0757-AB28-6E2A-6FB4-54FE8F0E7B1D}"/>
              </a:ext>
            </a:extLst>
          </p:cNvPr>
          <p:cNvSpPr/>
          <p:nvPr/>
        </p:nvSpPr>
        <p:spPr>
          <a:xfrm>
            <a:off x="1028224" y="32627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Time Setting</a:t>
            </a:r>
            <a:endParaRPr lang="en-US" sz="2200" dirty="0"/>
          </a:p>
        </p:txBody>
      </p:sp>
      <p:sp>
        <p:nvSpPr>
          <p:cNvPr id="6" name="Text 6">
            <a:extLst>
              <a:ext uri="{FF2B5EF4-FFF2-40B4-BE49-F238E27FC236}">
                <a16:creationId xmlns:a16="http://schemas.microsoft.com/office/drawing/2014/main" id="{E8A2BBCF-68B7-80FF-F4D1-9CA921479D27}"/>
              </a:ext>
            </a:extLst>
          </p:cNvPr>
          <p:cNvSpPr/>
          <p:nvPr/>
        </p:nvSpPr>
        <p:spPr>
          <a:xfrm>
            <a:off x="1028224" y="3753207"/>
            <a:ext cx="5939076"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Precise control over cooking duration for optimal results.</a:t>
            </a:r>
            <a:endParaRPr lang="en-US" sz="1750" dirty="0"/>
          </a:p>
        </p:txBody>
      </p:sp>
      <p:sp>
        <p:nvSpPr>
          <p:cNvPr id="7" name="Shape 7">
            <a:extLst>
              <a:ext uri="{FF2B5EF4-FFF2-40B4-BE49-F238E27FC236}">
                <a16:creationId xmlns:a16="http://schemas.microsoft.com/office/drawing/2014/main" id="{2FF44C5F-086A-EAA6-A38F-FA26302F1777}"/>
              </a:ext>
            </a:extLst>
          </p:cNvPr>
          <p:cNvSpPr/>
          <p:nvPr/>
        </p:nvSpPr>
        <p:spPr>
          <a:xfrm>
            <a:off x="7428548" y="2121098"/>
            <a:ext cx="6408063" cy="2592348"/>
          </a:xfrm>
          <a:prstGeom prst="roundRect">
            <a:avLst>
              <a:gd name="adj" fmla="val 3675"/>
            </a:avLst>
          </a:prstGeom>
          <a:solidFill>
            <a:schemeClr val="bg1">
              <a:lumMod val="95000"/>
            </a:schemeClr>
          </a:solidFill>
          <a:ln w="7620">
            <a:solidFill>
              <a:srgbClr val="C7C7D0"/>
            </a:solidFill>
            <a:prstDash val="solid"/>
          </a:ln>
        </p:spPr>
        <p:txBody>
          <a:bodyPr/>
          <a:lstStyle/>
          <a:p>
            <a:endParaRPr lang="en-IN"/>
          </a:p>
        </p:txBody>
      </p:sp>
      <p:sp>
        <p:nvSpPr>
          <p:cNvPr id="8" name="Shape 8">
            <a:extLst>
              <a:ext uri="{FF2B5EF4-FFF2-40B4-BE49-F238E27FC236}">
                <a16:creationId xmlns:a16="http://schemas.microsoft.com/office/drawing/2014/main" id="{90CBFEA1-50ED-7914-F2F9-9A2C868CB333}"/>
              </a:ext>
            </a:extLst>
          </p:cNvPr>
          <p:cNvSpPr/>
          <p:nvPr/>
        </p:nvSpPr>
        <p:spPr>
          <a:xfrm>
            <a:off x="7662982" y="2355533"/>
            <a:ext cx="680442" cy="680442"/>
          </a:xfrm>
          <a:prstGeom prst="roundRect">
            <a:avLst>
              <a:gd name="adj" fmla="val 13436980"/>
            </a:avLst>
          </a:prstGeom>
          <a:solidFill>
            <a:srgbClr val="00B0F0"/>
          </a:solidFill>
          <a:ln/>
        </p:spPr>
        <p:txBody>
          <a:bodyPr/>
          <a:lstStyle/>
          <a:p>
            <a:endParaRPr lang="en-IN"/>
          </a:p>
        </p:txBody>
      </p:sp>
      <p:pic>
        <p:nvPicPr>
          <p:cNvPr id="9" name="Image 1" descr="preencoded.png">
            <a:extLst>
              <a:ext uri="{FF2B5EF4-FFF2-40B4-BE49-F238E27FC236}">
                <a16:creationId xmlns:a16="http://schemas.microsoft.com/office/drawing/2014/main" id="{B7FAA8C6-2747-2D3C-6FF2-81AAD3957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0148" y="2542580"/>
            <a:ext cx="306110" cy="306110"/>
          </a:xfrm>
          <a:prstGeom prst="rect">
            <a:avLst/>
          </a:prstGeom>
        </p:spPr>
      </p:pic>
      <p:sp>
        <p:nvSpPr>
          <p:cNvPr id="10" name="Text 9">
            <a:extLst>
              <a:ext uri="{FF2B5EF4-FFF2-40B4-BE49-F238E27FC236}">
                <a16:creationId xmlns:a16="http://schemas.microsoft.com/office/drawing/2014/main" id="{90315581-E9FF-A323-3433-7B9A52113828}"/>
              </a:ext>
            </a:extLst>
          </p:cNvPr>
          <p:cNvSpPr/>
          <p:nvPr/>
        </p:nvSpPr>
        <p:spPr>
          <a:xfrm>
            <a:off x="7662982" y="32627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Control Functions</a:t>
            </a:r>
            <a:endParaRPr lang="en-US" sz="2200" dirty="0"/>
          </a:p>
        </p:txBody>
      </p:sp>
      <p:sp>
        <p:nvSpPr>
          <p:cNvPr id="11" name="Text 10">
            <a:extLst>
              <a:ext uri="{FF2B5EF4-FFF2-40B4-BE49-F238E27FC236}">
                <a16:creationId xmlns:a16="http://schemas.microsoft.com/office/drawing/2014/main" id="{CEED176F-AE93-E439-6653-EB84883AFD42}"/>
              </a:ext>
            </a:extLst>
          </p:cNvPr>
          <p:cNvSpPr/>
          <p:nvPr/>
        </p:nvSpPr>
        <p:spPr>
          <a:xfrm>
            <a:off x="7662982" y="3753207"/>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Intuitive Start, Pause, Resume, and Stop operations for user convenience.</a:t>
            </a:r>
            <a:endParaRPr lang="en-US" sz="1750" dirty="0"/>
          </a:p>
        </p:txBody>
      </p:sp>
      <p:sp>
        <p:nvSpPr>
          <p:cNvPr id="12" name="Shape 11">
            <a:extLst>
              <a:ext uri="{FF2B5EF4-FFF2-40B4-BE49-F238E27FC236}">
                <a16:creationId xmlns:a16="http://schemas.microsoft.com/office/drawing/2014/main" id="{C2EB3235-B9BE-7BD9-B386-FADE2B27BD37}"/>
              </a:ext>
            </a:extLst>
          </p:cNvPr>
          <p:cNvSpPr/>
          <p:nvPr/>
        </p:nvSpPr>
        <p:spPr>
          <a:xfrm>
            <a:off x="793790" y="4940260"/>
            <a:ext cx="6407944" cy="2592348"/>
          </a:xfrm>
          <a:prstGeom prst="roundRect">
            <a:avLst>
              <a:gd name="adj" fmla="val 3675"/>
            </a:avLst>
          </a:prstGeom>
          <a:solidFill>
            <a:schemeClr val="bg1">
              <a:lumMod val="95000"/>
            </a:schemeClr>
          </a:solidFill>
          <a:ln w="7620">
            <a:solidFill>
              <a:srgbClr val="C7C7D0"/>
            </a:solidFill>
            <a:prstDash val="solid"/>
          </a:ln>
        </p:spPr>
        <p:txBody>
          <a:bodyPr/>
          <a:lstStyle/>
          <a:p>
            <a:endParaRPr lang="en-IN"/>
          </a:p>
        </p:txBody>
      </p:sp>
      <p:sp>
        <p:nvSpPr>
          <p:cNvPr id="13" name="Shape 12">
            <a:extLst>
              <a:ext uri="{FF2B5EF4-FFF2-40B4-BE49-F238E27FC236}">
                <a16:creationId xmlns:a16="http://schemas.microsoft.com/office/drawing/2014/main" id="{8DF6D3B5-EA09-DF58-F7A4-4D71760BC241}"/>
              </a:ext>
            </a:extLst>
          </p:cNvPr>
          <p:cNvSpPr/>
          <p:nvPr/>
        </p:nvSpPr>
        <p:spPr>
          <a:xfrm>
            <a:off x="1028224" y="5174694"/>
            <a:ext cx="680442" cy="680442"/>
          </a:xfrm>
          <a:prstGeom prst="roundRect">
            <a:avLst>
              <a:gd name="adj" fmla="val 13436980"/>
            </a:avLst>
          </a:prstGeom>
          <a:solidFill>
            <a:srgbClr val="00B0F0"/>
          </a:solidFill>
          <a:ln/>
        </p:spPr>
        <p:txBody>
          <a:bodyPr/>
          <a:lstStyle/>
          <a:p>
            <a:endParaRPr lang="en-IN"/>
          </a:p>
        </p:txBody>
      </p:sp>
      <p:pic>
        <p:nvPicPr>
          <p:cNvPr id="14" name="Image 2" descr="preencoded.png">
            <a:extLst>
              <a:ext uri="{FF2B5EF4-FFF2-40B4-BE49-F238E27FC236}">
                <a16:creationId xmlns:a16="http://schemas.microsoft.com/office/drawing/2014/main" id="{46D2AF78-30EA-87CE-B013-F14C2FF4CD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5390" y="5361742"/>
            <a:ext cx="306110" cy="306110"/>
          </a:xfrm>
          <a:prstGeom prst="rect">
            <a:avLst/>
          </a:prstGeom>
        </p:spPr>
      </p:pic>
      <p:sp>
        <p:nvSpPr>
          <p:cNvPr id="15" name="Text 13">
            <a:extLst>
              <a:ext uri="{FF2B5EF4-FFF2-40B4-BE49-F238E27FC236}">
                <a16:creationId xmlns:a16="http://schemas.microsoft.com/office/drawing/2014/main" id="{A71A9745-8607-9227-AC23-14E0BCEE978B}"/>
              </a:ext>
            </a:extLst>
          </p:cNvPr>
          <p:cNvSpPr/>
          <p:nvPr/>
        </p:nvSpPr>
        <p:spPr>
          <a:xfrm>
            <a:off x="1028224" y="60819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Fan Operation</a:t>
            </a:r>
            <a:endParaRPr lang="en-US" sz="2200" dirty="0"/>
          </a:p>
        </p:txBody>
      </p:sp>
      <p:sp>
        <p:nvSpPr>
          <p:cNvPr id="16" name="Text 14">
            <a:extLst>
              <a:ext uri="{FF2B5EF4-FFF2-40B4-BE49-F238E27FC236}">
                <a16:creationId xmlns:a16="http://schemas.microsoft.com/office/drawing/2014/main" id="{828B1A0E-A657-8143-879C-446D1AEE76C7}"/>
              </a:ext>
            </a:extLst>
          </p:cNvPr>
          <p:cNvSpPr/>
          <p:nvPr/>
        </p:nvSpPr>
        <p:spPr>
          <a:xfrm>
            <a:off x="1028224" y="6572369"/>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Integrated fan management for even heat distribution and ventilation.</a:t>
            </a:r>
            <a:endParaRPr lang="en-US" sz="1750" dirty="0"/>
          </a:p>
        </p:txBody>
      </p:sp>
      <p:sp>
        <p:nvSpPr>
          <p:cNvPr id="17" name="Shape 15">
            <a:extLst>
              <a:ext uri="{FF2B5EF4-FFF2-40B4-BE49-F238E27FC236}">
                <a16:creationId xmlns:a16="http://schemas.microsoft.com/office/drawing/2014/main" id="{C4C9D07A-42C0-10D9-3461-AAADBDAA7A18}"/>
              </a:ext>
            </a:extLst>
          </p:cNvPr>
          <p:cNvSpPr/>
          <p:nvPr/>
        </p:nvSpPr>
        <p:spPr>
          <a:xfrm>
            <a:off x="7428548" y="4940260"/>
            <a:ext cx="6408063" cy="2592348"/>
          </a:xfrm>
          <a:prstGeom prst="roundRect">
            <a:avLst>
              <a:gd name="adj" fmla="val 3675"/>
            </a:avLst>
          </a:prstGeom>
          <a:solidFill>
            <a:schemeClr val="bg1">
              <a:lumMod val="95000"/>
            </a:schemeClr>
          </a:solidFill>
          <a:ln w="7620">
            <a:solidFill>
              <a:srgbClr val="C7C7D0"/>
            </a:solidFill>
            <a:prstDash val="solid"/>
          </a:ln>
        </p:spPr>
        <p:txBody>
          <a:bodyPr/>
          <a:lstStyle/>
          <a:p>
            <a:endParaRPr lang="en-IN"/>
          </a:p>
        </p:txBody>
      </p:sp>
      <p:sp>
        <p:nvSpPr>
          <p:cNvPr id="18" name="Shape 16">
            <a:extLst>
              <a:ext uri="{FF2B5EF4-FFF2-40B4-BE49-F238E27FC236}">
                <a16:creationId xmlns:a16="http://schemas.microsoft.com/office/drawing/2014/main" id="{8A331CB8-4224-7388-812A-A26445DDDD8C}"/>
              </a:ext>
            </a:extLst>
          </p:cNvPr>
          <p:cNvSpPr/>
          <p:nvPr/>
        </p:nvSpPr>
        <p:spPr>
          <a:xfrm>
            <a:off x="7662982" y="5174694"/>
            <a:ext cx="680442" cy="680442"/>
          </a:xfrm>
          <a:prstGeom prst="roundRect">
            <a:avLst>
              <a:gd name="adj" fmla="val 13436980"/>
            </a:avLst>
          </a:prstGeom>
          <a:solidFill>
            <a:srgbClr val="00B0F0"/>
          </a:solidFill>
          <a:ln/>
        </p:spPr>
        <p:txBody>
          <a:bodyPr/>
          <a:lstStyle/>
          <a:p>
            <a:endParaRPr lang="en-IN"/>
          </a:p>
        </p:txBody>
      </p:sp>
      <p:pic>
        <p:nvPicPr>
          <p:cNvPr id="19" name="Image 3" descr="preencoded.png">
            <a:extLst>
              <a:ext uri="{FF2B5EF4-FFF2-40B4-BE49-F238E27FC236}">
                <a16:creationId xmlns:a16="http://schemas.microsoft.com/office/drawing/2014/main" id="{727C5728-5C54-DAA4-DA38-DA24669B27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50148" y="5361742"/>
            <a:ext cx="306110" cy="306110"/>
          </a:xfrm>
          <a:prstGeom prst="rect">
            <a:avLst/>
          </a:prstGeom>
        </p:spPr>
      </p:pic>
      <p:sp>
        <p:nvSpPr>
          <p:cNvPr id="20" name="Text 17">
            <a:extLst>
              <a:ext uri="{FF2B5EF4-FFF2-40B4-BE49-F238E27FC236}">
                <a16:creationId xmlns:a16="http://schemas.microsoft.com/office/drawing/2014/main" id="{40493329-FCAC-62FC-31A1-2527C7E2A4D3}"/>
              </a:ext>
            </a:extLst>
          </p:cNvPr>
          <p:cNvSpPr/>
          <p:nvPr/>
        </p:nvSpPr>
        <p:spPr>
          <a:xfrm>
            <a:off x="7662982" y="60819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Power Display</a:t>
            </a:r>
            <a:endParaRPr lang="en-US" sz="2200" dirty="0"/>
          </a:p>
        </p:txBody>
      </p:sp>
      <p:sp>
        <p:nvSpPr>
          <p:cNvPr id="21" name="Text 18">
            <a:extLst>
              <a:ext uri="{FF2B5EF4-FFF2-40B4-BE49-F238E27FC236}">
                <a16:creationId xmlns:a16="http://schemas.microsoft.com/office/drawing/2014/main" id="{71702539-DA16-58A9-1500-47FE894F74C0}"/>
              </a:ext>
            </a:extLst>
          </p:cNvPr>
          <p:cNvSpPr/>
          <p:nvPr/>
        </p:nvSpPr>
        <p:spPr>
          <a:xfrm>
            <a:off x="7662982" y="6572369"/>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Real-time power level visualization in Microwave Mode.</a:t>
            </a:r>
            <a:endParaRPr lang="en-US" sz="1750" dirty="0"/>
          </a:p>
        </p:txBody>
      </p:sp>
      <p:sp>
        <p:nvSpPr>
          <p:cNvPr id="22" name="Text 2">
            <a:extLst>
              <a:ext uri="{FF2B5EF4-FFF2-40B4-BE49-F238E27FC236}">
                <a16:creationId xmlns:a16="http://schemas.microsoft.com/office/drawing/2014/main" id="{F06C026B-EE04-E11F-C9B0-71440C6BAC3D}"/>
              </a:ext>
            </a:extLst>
          </p:cNvPr>
          <p:cNvSpPr/>
          <p:nvPr/>
        </p:nvSpPr>
        <p:spPr>
          <a:xfrm>
            <a:off x="793790" y="1169357"/>
            <a:ext cx="7456646"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Operating Modes: Microwave Mode &amp; Grill Mode</a:t>
            </a:r>
            <a:endParaRPr lang="en-US" sz="3550" dirty="0"/>
          </a:p>
        </p:txBody>
      </p:sp>
    </p:spTree>
    <p:extLst>
      <p:ext uri="{BB962C8B-B14F-4D97-AF65-F5344CB8AC3E}">
        <p14:creationId xmlns:p14="http://schemas.microsoft.com/office/powerpoint/2010/main" val="2323103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104F7AF6-B761-9AB6-966B-54B4F9AD9B95}"/>
              </a:ext>
            </a:extLst>
          </p:cNvPr>
          <p:cNvSpPr/>
          <p:nvPr/>
        </p:nvSpPr>
        <p:spPr>
          <a:xfrm>
            <a:off x="1458873" y="932021"/>
            <a:ext cx="4888230" cy="462915"/>
          </a:xfrm>
          <a:prstGeom prst="rect">
            <a:avLst/>
          </a:prstGeom>
          <a:noFill/>
          <a:ln/>
        </p:spPr>
        <p:txBody>
          <a:bodyPr wrap="none" lIns="0" tIns="0" rIns="0" bIns="0" rtlCol="0" anchor="t"/>
          <a:lstStyle/>
          <a:p>
            <a:pPr marL="0" indent="0" algn="l">
              <a:lnSpc>
                <a:spcPts val="3600"/>
              </a:lnSpc>
              <a:buNone/>
            </a:pPr>
            <a:r>
              <a:rPr lang="en-US" sz="2900" dirty="0">
                <a:solidFill>
                  <a:srgbClr val="1B1B27"/>
                </a:solidFill>
                <a:latin typeface="Raleway" pitchFamily="34" charset="0"/>
                <a:ea typeface="Raleway" pitchFamily="34" charset="-122"/>
                <a:cs typeface="Raleway" pitchFamily="34" charset="-120"/>
              </a:rPr>
              <a:t>Operating Mode: Convection Mode</a:t>
            </a:r>
            <a:endParaRPr lang="en-US" sz="2900" dirty="0"/>
          </a:p>
        </p:txBody>
      </p:sp>
      <p:sp>
        <p:nvSpPr>
          <p:cNvPr id="3" name="Text 3">
            <a:extLst>
              <a:ext uri="{FF2B5EF4-FFF2-40B4-BE49-F238E27FC236}">
                <a16:creationId xmlns:a16="http://schemas.microsoft.com/office/drawing/2014/main" id="{922C6254-EEF9-F285-735D-B5CB36A9EC32}"/>
              </a:ext>
            </a:extLst>
          </p:cNvPr>
          <p:cNvSpPr/>
          <p:nvPr/>
        </p:nvSpPr>
        <p:spPr>
          <a:xfrm>
            <a:off x="7315200" y="2377299"/>
            <a:ext cx="5630347" cy="1170878"/>
          </a:xfrm>
          <a:prstGeom prst="rect">
            <a:avLst/>
          </a:prstGeom>
          <a:noFill/>
          <a:ln/>
        </p:spPr>
        <p:txBody>
          <a:bodyPr wrap="square" lIns="0" tIns="0" rIns="0" bIns="0" rtlCol="0" anchor="t"/>
          <a:lstStyle/>
          <a:p>
            <a:pPr marL="342900" indent="-342900" algn="l">
              <a:lnSpc>
                <a:spcPts val="2300"/>
              </a:lnSpc>
              <a:buSzPct val="100000"/>
              <a:buChar char="•"/>
            </a:pPr>
            <a:r>
              <a:rPr lang="en-US" sz="2000" b="1" dirty="0">
                <a:solidFill>
                  <a:srgbClr val="3C3939"/>
                </a:solidFill>
                <a:latin typeface="Roboto" pitchFamily="34" charset="0"/>
                <a:ea typeface="Roboto" pitchFamily="34" charset="-122"/>
                <a:cs typeface="Roboto" pitchFamily="34" charset="-120"/>
              </a:rPr>
              <a:t>Temperature Setting</a:t>
            </a:r>
            <a:r>
              <a:rPr lang="en-US" sz="2000" dirty="0">
                <a:solidFill>
                  <a:srgbClr val="3C3939"/>
                </a:solidFill>
                <a:latin typeface="Roboto" pitchFamily="34" charset="0"/>
                <a:ea typeface="Roboto" pitchFamily="34" charset="-122"/>
                <a:cs typeface="Roboto" pitchFamily="34" charset="-120"/>
              </a:rPr>
              <a:t> </a:t>
            </a:r>
            <a:r>
              <a:rPr lang="en-US" dirty="0">
                <a:solidFill>
                  <a:srgbClr val="3C3939"/>
                </a:solidFill>
                <a:latin typeface="Roboto" pitchFamily="34" charset="0"/>
                <a:ea typeface="Roboto" pitchFamily="34" charset="-122"/>
                <a:cs typeface="Roboto" pitchFamily="34" charset="-120"/>
              </a:rPr>
              <a:t>Precise temperature calibration for various convection cooking needs.</a:t>
            </a:r>
            <a:endParaRPr lang="en-US" dirty="0"/>
          </a:p>
        </p:txBody>
      </p:sp>
      <p:sp>
        <p:nvSpPr>
          <p:cNvPr id="4" name="Text 4">
            <a:extLst>
              <a:ext uri="{FF2B5EF4-FFF2-40B4-BE49-F238E27FC236}">
                <a16:creationId xmlns:a16="http://schemas.microsoft.com/office/drawing/2014/main" id="{60BC4F86-1C1C-70B3-15CC-6B5846116F83}"/>
              </a:ext>
            </a:extLst>
          </p:cNvPr>
          <p:cNvSpPr/>
          <p:nvPr/>
        </p:nvSpPr>
        <p:spPr>
          <a:xfrm>
            <a:off x="7315200" y="3491728"/>
            <a:ext cx="5630347" cy="1170878"/>
          </a:xfrm>
          <a:prstGeom prst="rect">
            <a:avLst/>
          </a:prstGeom>
          <a:noFill/>
          <a:ln/>
        </p:spPr>
        <p:txBody>
          <a:bodyPr wrap="square" lIns="0" tIns="0" rIns="0" bIns="0" rtlCol="0" anchor="t"/>
          <a:lstStyle/>
          <a:p>
            <a:pPr marL="342900" indent="-342900" algn="l">
              <a:lnSpc>
                <a:spcPts val="2300"/>
              </a:lnSpc>
              <a:buSzPct val="100000"/>
              <a:buChar char="•"/>
            </a:pPr>
            <a:r>
              <a:rPr lang="en-US" sz="2000" b="1" dirty="0">
                <a:solidFill>
                  <a:srgbClr val="3C3939"/>
                </a:solidFill>
                <a:latin typeface="Roboto" pitchFamily="34" charset="0"/>
                <a:ea typeface="Roboto" pitchFamily="34" charset="-122"/>
                <a:cs typeface="Roboto" pitchFamily="34" charset="-120"/>
              </a:rPr>
              <a:t>Preheating</a:t>
            </a:r>
            <a:r>
              <a:rPr lang="en-US" dirty="0">
                <a:solidFill>
                  <a:srgbClr val="3C3939"/>
                </a:solidFill>
                <a:latin typeface="Roboto" pitchFamily="34" charset="0"/>
                <a:ea typeface="Roboto" pitchFamily="34" charset="-122"/>
                <a:cs typeface="Roboto" pitchFamily="34" charset="-120"/>
              </a:rPr>
              <a:t> Rapid 60-second preheating function for efficient cooking.</a:t>
            </a:r>
            <a:endParaRPr lang="en-US" dirty="0"/>
          </a:p>
        </p:txBody>
      </p:sp>
      <p:sp>
        <p:nvSpPr>
          <p:cNvPr id="5" name="Text 5">
            <a:extLst>
              <a:ext uri="{FF2B5EF4-FFF2-40B4-BE49-F238E27FC236}">
                <a16:creationId xmlns:a16="http://schemas.microsoft.com/office/drawing/2014/main" id="{6B67C23B-C51A-410F-4A05-481586AEE98B}"/>
              </a:ext>
            </a:extLst>
          </p:cNvPr>
          <p:cNvSpPr/>
          <p:nvPr/>
        </p:nvSpPr>
        <p:spPr>
          <a:xfrm>
            <a:off x="7315200" y="4450024"/>
            <a:ext cx="5630347" cy="1170878"/>
          </a:xfrm>
          <a:prstGeom prst="rect">
            <a:avLst/>
          </a:prstGeom>
          <a:noFill/>
          <a:ln/>
        </p:spPr>
        <p:txBody>
          <a:bodyPr wrap="square" lIns="0" tIns="0" rIns="0" bIns="0" rtlCol="0" anchor="t"/>
          <a:lstStyle/>
          <a:p>
            <a:pPr marL="342900" indent="-342900" algn="l">
              <a:lnSpc>
                <a:spcPts val="2300"/>
              </a:lnSpc>
              <a:buSzPct val="100000"/>
              <a:buChar char="•"/>
            </a:pPr>
            <a:r>
              <a:rPr lang="en-US" sz="2000" b="1" dirty="0">
                <a:solidFill>
                  <a:srgbClr val="3C3939"/>
                </a:solidFill>
                <a:latin typeface="Roboto" pitchFamily="34" charset="0"/>
                <a:ea typeface="Roboto" pitchFamily="34" charset="-122"/>
                <a:cs typeface="Roboto" pitchFamily="34" charset="-120"/>
              </a:rPr>
              <a:t>Time Setting</a:t>
            </a:r>
            <a:r>
              <a:rPr lang="en-US" sz="2000" dirty="0">
                <a:solidFill>
                  <a:srgbClr val="3C3939"/>
                </a:solidFill>
                <a:latin typeface="Roboto" pitchFamily="34" charset="0"/>
                <a:ea typeface="Roboto" pitchFamily="34" charset="-122"/>
                <a:cs typeface="Roboto" pitchFamily="34" charset="-120"/>
              </a:rPr>
              <a:t> </a:t>
            </a:r>
            <a:r>
              <a:rPr lang="en-US" dirty="0">
                <a:solidFill>
                  <a:srgbClr val="3C3939"/>
                </a:solidFill>
                <a:latin typeface="Roboto" pitchFamily="34" charset="0"/>
                <a:ea typeface="Roboto" pitchFamily="34" charset="-122"/>
                <a:cs typeface="Roboto" pitchFamily="34" charset="-120"/>
              </a:rPr>
              <a:t>Configurable timers to ensure dishes are cooked to perfection.</a:t>
            </a:r>
            <a:endParaRPr lang="en-US" dirty="0"/>
          </a:p>
        </p:txBody>
      </p:sp>
      <p:sp>
        <p:nvSpPr>
          <p:cNvPr id="6" name="Text 6">
            <a:extLst>
              <a:ext uri="{FF2B5EF4-FFF2-40B4-BE49-F238E27FC236}">
                <a16:creationId xmlns:a16="http://schemas.microsoft.com/office/drawing/2014/main" id="{CB9006AE-906B-CD1D-EDB7-8BEC66F414B8}"/>
              </a:ext>
            </a:extLst>
          </p:cNvPr>
          <p:cNvSpPr/>
          <p:nvPr/>
        </p:nvSpPr>
        <p:spPr>
          <a:xfrm>
            <a:off x="7315200" y="5430644"/>
            <a:ext cx="5630347" cy="1170878"/>
          </a:xfrm>
          <a:prstGeom prst="rect">
            <a:avLst/>
          </a:prstGeom>
          <a:noFill/>
          <a:ln/>
        </p:spPr>
        <p:txBody>
          <a:bodyPr wrap="square" lIns="0" tIns="0" rIns="0" bIns="0" rtlCol="0" anchor="t"/>
          <a:lstStyle/>
          <a:p>
            <a:pPr marL="342900" indent="-342900" algn="l">
              <a:lnSpc>
                <a:spcPts val="2300"/>
              </a:lnSpc>
              <a:buSzPct val="100000"/>
              <a:buChar char="•"/>
            </a:pPr>
            <a:r>
              <a:rPr lang="en-US" sz="2000" b="1" dirty="0">
                <a:solidFill>
                  <a:srgbClr val="3C3939"/>
                </a:solidFill>
                <a:latin typeface="Roboto" pitchFamily="34" charset="0"/>
                <a:ea typeface="Roboto" pitchFamily="34" charset="-122"/>
                <a:cs typeface="Roboto" pitchFamily="34" charset="-120"/>
              </a:rPr>
              <a:t>Fan Operation</a:t>
            </a:r>
            <a:r>
              <a:rPr lang="en-US" sz="2000" dirty="0">
                <a:solidFill>
                  <a:srgbClr val="3C3939"/>
                </a:solidFill>
                <a:latin typeface="Roboto" pitchFamily="34" charset="0"/>
                <a:ea typeface="Roboto" pitchFamily="34" charset="-122"/>
                <a:cs typeface="Roboto" pitchFamily="34" charset="-120"/>
              </a:rPr>
              <a:t> </a:t>
            </a:r>
            <a:r>
              <a:rPr lang="en-US" dirty="0">
                <a:solidFill>
                  <a:srgbClr val="3C3939"/>
                </a:solidFill>
                <a:latin typeface="Roboto" pitchFamily="34" charset="0"/>
                <a:ea typeface="Roboto" pitchFamily="34" charset="-122"/>
                <a:cs typeface="Roboto" pitchFamily="34" charset="-120"/>
              </a:rPr>
              <a:t>Continuous fan circulation for consistent heat and optimal baking/roasting.</a:t>
            </a:r>
            <a:endParaRPr lang="en-US" dirty="0"/>
          </a:p>
        </p:txBody>
      </p:sp>
      <p:pic>
        <p:nvPicPr>
          <p:cNvPr id="17" name="Picture 16">
            <a:extLst>
              <a:ext uri="{FF2B5EF4-FFF2-40B4-BE49-F238E27FC236}">
                <a16:creationId xmlns:a16="http://schemas.microsoft.com/office/drawing/2014/main" id="{3D0BD388-19CF-34F0-7851-6A6B54C31807}"/>
              </a:ext>
            </a:extLst>
          </p:cNvPr>
          <p:cNvPicPr>
            <a:picLocks noChangeAspect="1"/>
          </p:cNvPicPr>
          <p:nvPr/>
        </p:nvPicPr>
        <p:blipFill>
          <a:blip r:embed="rId2"/>
          <a:stretch>
            <a:fillRect/>
          </a:stretch>
        </p:blipFill>
        <p:spPr>
          <a:xfrm>
            <a:off x="980949" y="2180454"/>
            <a:ext cx="6089840" cy="4539139"/>
          </a:xfrm>
          <a:prstGeom prst="rect">
            <a:avLst/>
          </a:prstGeom>
        </p:spPr>
      </p:pic>
    </p:spTree>
    <p:extLst>
      <p:ext uri="{BB962C8B-B14F-4D97-AF65-F5344CB8AC3E}">
        <p14:creationId xmlns:p14="http://schemas.microsoft.com/office/powerpoint/2010/main" val="90637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BB8089F8-5FB9-06D6-D35B-CD5D58D87F65}"/>
              </a:ext>
            </a:extLst>
          </p:cNvPr>
          <p:cNvSpPr/>
          <p:nvPr/>
        </p:nvSpPr>
        <p:spPr>
          <a:xfrm>
            <a:off x="6310670" y="1044108"/>
            <a:ext cx="951667"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5" name="Text 2">
            <a:extLst>
              <a:ext uri="{FF2B5EF4-FFF2-40B4-BE49-F238E27FC236}">
                <a16:creationId xmlns:a16="http://schemas.microsoft.com/office/drawing/2014/main" id="{3272572B-3F20-FCFE-A342-5015F6D65A4B}"/>
              </a:ext>
            </a:extLst>
          </p:cNvPr>
          <p:cNvSpPr/>
          <p:nvPr/>
        </p:nvSpPr>
        <p:spPr>
          <a:xfrm>
            <a:off x="1037630" y="950595"/>
            <a:ext cx="5097066" cy="566976"/>
          </a:xfrm>
          <a:prstGeom prst="rect">
            <a:avLst/>
          </a:prstGeom>
          <a:noFill/>
          <a:ln/>
        </p:spPr>
        <p:txBody>
          <a:bodyPr wrap="none" lIns="0" tIns="0" rIns="0" bIns="0" rtlCol="0" anchor="t"/>
          <a:lstStyle/>
          <a:p>
            <a:pPr>
              <a:lnSpc>
                <a:spcPts val="3600"/>
              </a:lnSpc>
            </a:pPr>
            <a:r>
              <a:rPr lang="en-US" sz="4400" dirty="0">
                <a:solidFill>
                  <a:srgbClr val="1B1B27"/>
                </a:solidFill>
                <a:latin typeface="Raleway" pitchFamily="34" charset="0"/>
                <a:ea typeface="Raleway" pitchFamily="34" charset="-122"/>
                <a:cs typeface="Raleway" pitchFamily="34" charset="-120"/>
              </a:rPr>
              <a:t>Operating Mode: Start Mode</a:t>
            </a:r>
            <a:endParaRPr lang="en-US" sz="4400" dirty="0"/>
          </a:p>
        </p:txBody>
      </p:sp>
      <p:sp>
        <p:nvSpPr>
          <p:cNvPr id="6" name="Shape 3">
            <a:extLst>
              <a:ext uri="{FF2B5EF4-FFF2-40B4-BE49-F238E27FC236}">
                <a16:creationId xmlns:a16="http://schemas.microsoft.com/office/drawing/2014/main" id="{23EFB7AF-A819-AAB2-BCF7-58A5E95B0C88}"/>
              </a:ext>
            </a:extLst>
          </p:cNvPr>
          <p:cNvSpPr/>
          <p:nvPr/>
        </p:nvSpPr>
        <p:spPr>
          <a:xfrm>
            <a:off x="6280190" y="2619732"/>
            <a:ext cx="3664744" cy="2093714"/>
          </a:xfrm>
          <a:prstGeom prst="roundRect">
            <a:avLst>
              <a:gd name="adj" fmla="val 6988"/>
            </a:avLst>
          </a:prstGeom>
          <a:solidFill>
            <a:srgbClr val="FFFFFF">
              <a:alpha val="95000"/>
            </a:srgbClr>
          </a:solidFill>
          <a:ln w="30480">
            <a:solidFill>
              <a:srgbClr val="C7C7D0"/>
            </a:solidFill>
            <a:prstDash val="solid"/>
          </a:ln>
        </p:spPr>
        <p:txBody>
          <a:bodyPr/>
          <a:lstStyle/>
          <a:p>
            <a:endParaRPr lang="en-IN"/>
          </a:p>
        </p:txBody>
      </p:sp>
      <p:sp>
        <p:nvSpPr>
          <p:cNvPr id="7" name="Shape 4">
            <a:extLst>
              <a:ext uri="{FF2B5EF4-FFF2-40B4-BE49-F238E27FC236}">
                <a16:creationId xmlns:a16="http://schemas.microsoft.com/office/drawing/2014/main" id="{D7496162-C04F-A6CE-5AE5-124288ADD60F}"/>
              </a:ext>
            </a:extLst>
          </p:cNvPr>
          <p:cNvSpPr/>
          <p:nvPr/>
        </p:nvSpPr>
        <p:spPr>
          <a:xfrm>
            <a:off x="6249710" y="2619732"/>
            <a:ext cx="121920" cy="2093714"/>
          </a:xfrm>
          <a:prstGeom prst="roundRect">
            <a:avLst>
              <a:gd name="adj" fmla="val 78139"/>
            </a:avLst>
          </a:prstGeom>
          <a:solidFill>
            <a:srgbClr val="1B1B27"/>
          </a:solidFill>
          <a:ln/>
        </p:spPr>
        <p:txBody>
          <a:bodyPr/>
          <a:lstStyle/>
          <a:p>
            <a:endParaRPr lang="en-IN"/>
          </a:p>
        </p:txBody>
      </p:sp>
      <p:sp>
        <p:nvSpPr>
          <p:cNvPr id="8" name="Text 5">
            <a:extLst>
              <a:ext uri="{FF2B5EF4-FFF2-40B4-BE49-F238E27FC236}">
                <a16:creationId xmlns:a16="http://schemas.microsoft.com/office/drawing/2014/main" id="{189C1FEE-0E82-0D92-ED77-DED911906FF7}"/>
              </a:ext>
            </a:extLst>
          </p:cNvPr>
          <p:cNvSpPr/>
          <p:nvPr/>
        </p:nvSpPr>
        <p:spPr>
          <a:xfrm>
            <a:off x="6628924" y="28770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Default 30 Seconds</a:t>
            </a:r>
            <a:endParaRPr lang="en-US" sz="2200" dirty="0"/>
          </a:p>
        </p:txBody>
      </p:sp>
      <p:sp>
        <p:nvSpPr>
          <p:cNvPr id="9" name="Text 6">
            <a:extLst>
              <a:ext uri="{FF2B5EF4-FFF2-40B4-BE49-F238E27FC236}">
                <a16:creationId xmlns:a16="http://schemas.microsoft.com/office/drawing/2014/main" id="{A83BEC7E-05BE-AB5A-2501-E6728D4D48F5}"/>
              </a:ext>
            </a:extLst>
          </p:cNvPr>
          <p:cNvSpPr/>
          <p:nvPr/>
        </p:nvSpPr>
        <p:spPr>
          <a:xfrm>
            <a:off x="6628924" y="3367445"/>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Instant cooking with a one-touch 30-second default setting.</a:t>
            </a:r>
            <a:endParaRPr lang="en-US" sz="1750" dirty="0"/>
          </a:p>
        </p:txBody>
      </p:sp>
      <p:sp>
        <p:nvSpPr>
          <p:cNvPr id="10" name="Shape 7">
            <a:extLst>
              <a:ext uri="{FF2B5EF4-FFF2-40B4-BE49-F238E27FC236}">
                <a16:creationId xmlns:a16="http://schemas.microsoft.com/office/drawing/2014/main" id="{738DE2B0-F1D4-E27E-AE22-990E01DBC106}"/>
              </a:ext>
            </a:extLst>
          </p:cNvPr>
          <p:cNvSpPr/>
          <p:nvPr/>
        </p:nvSpPr>
        <p:spPr>
          <a:xfrm>
            <a:off x="10171748" y="2619732"/>
            <a:ext cx="3664863" cy="2093714"/>
          </a:xfrm>
          <a:prstGeom prst="roundRect">
            <a:avLst>
              <a:gd name="adj" fmla="val 6988"/>
            </a:avLst>
          </a:prstGeom>
          <a:solidFill>
            <a:srgbClr val="FFFFFF">
              <a:alpha val="95000"/>
            </a:srgbClr>
          </a:solidFill>
          <a:ln w="30480">
            <a:solidFill>
              <a:srgbClr val="C7C7D0"/>
            </a:solidFill>
            <a:prstDash val="solid"/>
          </a:ln>
        </p:spPr>
        <p:txBody>
          <a:bodyPr/>
          <a:lstStyle/>
          <a:p>
            <a:endParaRPr lang="en-IN"/>
          </a:p>
        </p:txBody>
      </p:sp>
      <p:sp>
        <p:nvSpPr>
          <p:cNvPr id="11" name="Shape 8">
            <a:extLst>
              <a:ext uri="{FF2B5EF4-FFF2-40B4-BE49-F238E27FC236}">
                <a16:creationId xmlns:a16="http://schemas.microsoft.com/office/drawing/2014/main" id="{8423E920-FDFE-0567-1662-2F59D2D76F9E}"/>
              </a:ext>
            </a:extLst>
          </p:cNvPr>
          <p:cNvSpPr/>
          <p:nvPr/>
        </p:nvSpPr>
        <p:spPr>
          <a:xfrm>
            <a:off x="10141268" y="2619732"/>
            <a:ext cx="121920" cy="2093714"/>
          </a:xfrm>
          <a:prstGeom prst="roundRect">
            <a:avLst>
              <a:gd name="adj" fmla="val 78139"/>
            </a:avLst>
          </a:prstGeom>
          <a:solidFill>
            <a:srgbClr val="1B1B27"/>
          </a:solidFill>
          <a:ln/>
        </p:spPr>
        <p:txBody>
          <a:bodyPr/>
          <a:lstStyle/>
          <a:p>
            <a:endParaRPr lang="en-IN"/>
          </a:p>
        </p:txBody>
      </p:sp>
      <p:sp>
        <p:nvSpPr>
          <p:cNvPr id="12" name="Text 9">
            <a:extLst>
              <a:ext uri="{FF2B5EF4-FFF2-40B4-BE49-F238E27FC236}">
                <a16:creationId xmlns:a16="http://schemas.microsoft.com/office/drawing/2014/main" id="{1E756FA7-EDF5-897C-B155-82C310334DEE}"/>
              </a:ext>
            </a:extLst>
          </p:cNvPr>
          <p:cNvSpPr/>
          <p:nvPr/>
        </p:nvSpPr>
        <p:spPr>
          <a:xfrm>
            <a:off x="10520482" y="28770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Increment Time</a:t>
            </a:r>
            <a:endParaRPr lang="en-US" sz="2200" dirty="0"/>
          </a:p>
        </p:txBody>
      </p:sp>
      <p:sp>
        <p:nvSpPr>
          <p:cNvPr id="13" name="Text 10">
            <a:extLst>
              <a:ext uri="{FF2B5EF4-FFF2-40B4-BE49-F238E27FC236}">
                <a16:creationId xmlns:a16="http://schemas.microsoft.com/office/drawing/2014/main" id="{024D3BE5-0A36-B9CC-FCCF-D6DCD4D1D390}"/>
              </a:ext>
            </a:extLst>
          </p:cNvPr>
          <p:cNvSpPr/>
          <p:nvPr/>
        </p:nvSpPr>
        <p:spPr>
          <a:xfrm>
            <a:off x="10520482" y="3367445"/>
            <a:ext cx="305883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Easily add cooking time in 30-second intervals.</a:t>
            </a:r>
            <a:endParaRPr lang="en-US" sz="1750" dirty="0"/>
          </a:p>
        </p:txBody>
      </p:sp>
      <p:sp>
        <p:nvSpPr>
          <p:cNvPr id="14" name="Shape 11">
            <a:extLst>
              <a:ext uri="{FF2B5EF4-FFF2-40B4-BE49-F238E27FC236}">
                <a16:creationId xmlns:a16="http://schemas.microsoft.com/office/drawing/2014/main" id="{7967B98D-0A17-08F4-2E15-4544D3A661F8}"/>
              </a:ext>
            </a:extLst>
          </p:cNvPr>
          <p:cNvSpPr/>
          <p:nvPr/>
        </p:nvSpPr>
        <p:spPr>
          <a:xfrm>
            <a:off x="6280190" y="4940260"/>
            <a:ext cx="3664744" cy="2093714"/>
          </a:xfrm>
          <a:prstGeom prst="roundRect">
            <a:avLst>
              <a:gd name="adj" fmla="val 6988"/>
            </a:avLst>
          </a:prstGeom>
          <a:solidFill>
            <a:srgbClr val="FFFFFF">
              <a:alpha val="95000"/>
            </a:srgbClr>
          </a:solidFill>
          <a:ln w="30480">
            <a:solidFill>
              <a:srgbClr val="C7C7D0"/>
            </a:solidFill>
            <a:prstDash val="solid"/>
          </a:ln>
        </p:spPr>
        <p:txBody>
          <a:bodyPr/>
          <a:lstStyle/>
          <a:p>
            <a:endParaRPr lang="en-IN"/>
          </a:p>
        </p:txBody>
      </p:sp>
      <p:sp>
        <p:nvSpPr>
          <p:cNvPr id="15" name="Shape 12">
            <a:extLst>
              <a:ext uri="{FF2B5EF4-FFF2-40B4-BE49-F238E27FC236}">
                <a16:creationId xmlns:a16="http://schemas.microsoft.com/office/drawing/2014/main" id="{A4FCAB57-9CF1-F128-A4C9-4FD49D2EA97D}"/>
              </a:ext>
            </a:extLst>
          </p:cNvPr>
          <p:cNvSpPr/>
          <p:nvPr/>
        </p:nvSpPr>
        <p:spPr>
          <a:xfrm>
            <a:off x="6249710" y="4940260"/>
            <a:ext cx="121920" cy="2093714"/>
          </a:xfrm>
          <a:prstGeom prst="roundRect">
            <a:avLst>
              <a:gd name="adj" fmla="val 78139"/>
            </a:avLst>
          </a:prstGeom>
          <a:solidFill>
            <a:srgbClr val="1B1B27"/>
          </a:solidFill>
          <a:ln/>
        </p:spPr>
        <p:txBody>
          <a:bodyPr/>
          <a:lstStyle/>
          <a:p>
            <a:endParaRPr lang="en-IN"/>
          </a:p>
        </p:txBody>
      </p:sp>
      <p:sp>
        <p:nvSpPr>
          <p:cNvPr id="16" name="Text 13">
            <a:extLst>
              <a:ext uri="{FF2B5EF4-FFF2-40B4-BE49-F238E27FC236}">
                <a16:creationId xmlns:a16="http://schemas.microsoft.com/office/drawing/2014/main" id="{6267A8E6-CC04-FDE5-B46D-C0B38EE6874C}"/>
              </a:ext>
            </a:extLst>
          </p:cNvPr>
          <p:cNvSpPr/>
          <p:nvPr/>
        </p:nvSpPr>
        <p:spPr>
          <a:xfrm>
            <a:off x="6628924" y="51975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Dynamic Controls</a:t>
            </a:r>
            <a:endParaRPr lang="en-US" sz="2200" dirty="0"/>
          </a:p>
        </p:txBody>
      </p:sp>
      <p:sp>
        <p:nvSpPr>
          <p:cNvPr id="17" name="Text 14">
            <a:extLst>
              <a:ext uri="{FF2B5EF4-FFF2-40B4-BE49-F238E27FC236}">
                <a16:creationId xmlns:a16="http://schemas.microsoft.com/office/drawing/2014/main" id="{B8CD6AB0-B48A-027B-FBF0-FDF4F3C7EA00}"/>
              </a:ext>
            </a:extLst>
          </p:cNvPr>
          <p:cNvSpPr/>
          <p:nvPr/>
        </p:nvSpPr>
        <p:spPr>
          <a:xfrm>
            <a:off x="6628924" y="5687973"/>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Seamless Pause, Resume, and Stop functions during quick operations.</a:t>
            </a:r>
            <a:endParaRPr lang="en-US" sz="1750" dirty="0"/>
          </a:p>
        </p:txBody>
      </p:sp>
      <p:pic>
        <p:nvPicPr>
          <p:cNvPr id="19" name="Picture 18">
            <a:extLst>
              <a:ext uri="{FF2B5EF4-FFF2-40B4-BE49-F238E27FC236}">
                <a16:creationId xmlns:a16="http://schemas.microsoft.com/office/drawing/2014/main" id="{531BBE11-C900-DB0F-3803-9EF33086ADED}"/>
              </a:ext>
            </a:extLst>
          </p:cNvPr>
          <p:cNvPicPr>
            <a:picLocks noChangeAspect="1"/>
          </p:cNvPicPr>
          <p:nvPr/>
        </p:nvPicPr>
        <p:blipFill>
          <a:blip r:embed="rId2"/>
          <a:stretch>
            <a:fillRect/>
          </a:stretch>
        </p:blipFill>
        <p:spPr>
          <a:xfrm>
            <a:off x="228600" y="2704467"/>
            <a:ext cx="5540216" cy="4177483"/>
          </a:xfrm>
          <a:prstGeom prst="rect">
            <a:avLst/>
          </a:prstGeom>
        </p:spPr>
      </p:pic>
    </p:spTree>
    <p:extLst>
      <p:ext uri="{BB962C8B-B14F-4D97-AF65-F5344CB8AC3E}">
        <p14:creationId xmlns:p14="http://schemas.microsoft.com/office/powerpoint/2010/main" val="1663344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6673FDE1-E694-F85E-DD97-981515E384AA}"/>
              </a:ext>
            </a:extLst>
          </p:cNvPr>
          <p:cNvSpPr/>
          <p:nvPr/>
        </p:nvSpPr>
        <p:spPr>
          <a:xfrm>
            <a:off x="970174" y="876140"/>
            <a:ext cx="11039687" cy="1234678"/>
          </a:xfrm>
          <a:prstGeom prst="rect">
            <a:avLst/>
          </a:prstGeom>
          <a:noFill/>
          <a:ln/>
        </p:spPr>
        <p:txBody>
          <a:bodyPr wrap="square" lIns="0" tIns="0" rIns="0" bIns="0" rtlCol="0" anchor="t"/>
          <a:lstStyle/>
          <a:p>
            <a:pPr marL="0" indent="0" algn="l">
              <a:lnSpc>
                <a:spcPts val="4850"/>
              </a:lnSpc>
              <a:buNone/>
            </a:pPr>
            <a:r>
              <a:rPr lang="en-US" sz="3850" dirty="0">
                <a:solidFill>
                  <a:srgbClr val="1B1B27"/>
                </a:solidFill>
                <a:latin typeface="Raleway" pitchFamily="34" charset="0"/>
                <a:ea typeface="Raleway" pitchFamily="34" charset="-122"/>
                <a:cs typeface="Raleway" pitchFamily="34" charset="-120"/>
              </a:rPr>
              <a:t>Challenge &amp; Solution: LCD Content Overlapping</a:t>
            </a:r>
            <a:endParaRPr lang="en-US" sz="3850" dirty="0"/>
          </a:p>
        </p:txBody>
      </p:sp>
      <p:sp>
        <p:nvSpPr>
          <p:cNvPr id="4" name="Shape 1">
            <a:extLst>
              <a:ext uri="{FF2B5EF4-FFF2-40B4-BE49-F238E27FC236}">
                <a16:creationId xmlns:a16="http://schemas.microsoft.com/office/drawing/2014/main" id="{E201F408-4ACF-AE1B-6DDE-E0A470067EDD}"/>
              </a:ext>
            </a:extLst>
          </p:cNvPr>
          <p:cNvSpPr/>
          <p:nvPr/>
        </p:nvSpPr>
        <p:spPr>
          <a:xfrm>
            <a:off x="970174" y="2703273"/>
            <a:ext cx="11039687" cy="2089309"/>
          </a:xfrm>
          <a:prstGeom prst="roundRect">
            <a:avLst>
              <a:gd name="adj" fmla="val 5252"/>
            </a:avLst>
          </a:prstGeom>
          <a:solidFill>
            <a:srgbClr val="FFFFFF">
              <a:alpha val="95000"/>
            </a:srgbClr>
          </a:solidFill>
          <a:ln/>
        </p:spPr>
        <p:txBody>
          <a:bodyPr/>
          <a:lstStyle/>
          <a:p>
            <a:endParaRPr lang="en-IN"/>
          </a:p>
        </p:txBody>
      </p:sp>
      <p:sp>
        <p:nvSpPr>
          <p:cNvPr id="5" name="Shape 2">
            <a:extLst>
              <a:ext uri="{FF2B5EF4-FFF2-40B4-BE49-F238E27FC236}">
                <a16:creationId xmlns:a16="http://schemas.microsoft.com/office/drawing/2014/main" id="{23329D3A-5A8C-7CC9-E057-FDE5D7F61CE7}"/>
              </a:ext>
            </a:extLst>
          </p:cNvPr>
          <p:cNvSpPr/>
          <p:nvPr/>
        </p:nvSpPr>
        <p:spPr>
          <a:xfrm>
            <a:off x="970174" y="2680413"/>
            <a:ext cx="11039687" cy="91440"/>
          </a:xfrm>
          <a:prstGeom prst="roundRect">
            <a:avLst>
              <a:gd name="adj" fmla="val 90743"/>
            </a:avLst>
          </a:prstGeom>
          <a:solidFill>
            <a:srgbClr val="1B1B27"/>
          </a:solidFill>
          <a:ln/>
        </p:spPr>
        <p:txBody>
          <a:bodyPr/>
          <a:lstStyle/>
          <a:p>
            <a:endParaRPr lang="en-IN"/>
          </a:p>
        </p:txBody>
      </p:sp>
      <p:sp>
        <p:nvSpPr>
          <p:cNvPr id="6" name="Shape 3">
            <a:extLst>
              <a:ext uri="{FF2B5EF4-FFF2-40B4-BE49-F238E27FC236}">
                <a16:creationId xmlns:a16="http://schemas.microsoft.com/office/drawing/2014/main" id="{050014E9-11E8-5431-98DA-60D6BCEE5457}"/>
              </a:ext>
            </a:extLst>
          </p:cNvPr>
          <p:cNvSpPr/>
          <p:nvPr/>
        </p:nvSpPr>
        <p:spPr>
          <a:xfrm>
            <a:off x="4554492" y="2407046"/>
            <a:ext cx="842888" cy="592574"/>
          </a:xfrm>
          <a:prstGeom prst="roundRect">
            <a:avLst>
              <a:gd name="adj" fmla="val 154310"/>
            </a:avLst>
          </a:prstGeom>
          <a:solidFill>
            <a:srgbClr val="00B0F0"/>
          </a:solidFill>
          <a:ln/>
        </p:spPr>
        <p:txBody>
          <a:bodyPr/>
          <a:lstStyle/>
          <a:p>
            <a:endParaRPr lang="en-IN"/>
          </a:p>
        </p:txBody>
      </p:sp>
      <p:pic>
        <p:nvPicPr>
          <p:cNvPr id="7" name="Image 1" descr="preencoded.png">
            <a:extLst>
              <a:ext uri="{FF2B5EF4-FFF2-40B4-BE49-F238E27FC236}">
                <a16:creationId xmlns:a16="http://schemas.microsoft.com/office/drawing/2014/main" id="{392B1AFA-0E6B-FC07-5CBA-CBAFD8CF2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32252" y="2584687"/>
            <a:ext cx="337189" cy="237053"/>
          </a:xfrm>
          <a:prstGeom prst="rect">
            <a:avLst/>
          </a:prstGeom>
        </p:spPr>
      </p:pic>
      <p:sp>
        <p:nvSpPr>
          <p:cNvPr id="8" name="Text 4">
            <a:extLst>
              <a:ext uri="{FF2B5EF4-FFF2-40B4-BE49-F238E27FC236}">
                <a16:creationId xmlns:a16="http://schemas.microsoft.com/office/drawing/2014/main" id="{149BEA13-6BC7-E4AF-1786-47D501C30D6F}"/>
              </a:ext>
            </a:extLst>
          </p:cNvPr>
          <p:cNvSpPr/>
          <p:nvPr/>
        </p:nvSpPr>
        <p:spPr>
          <a:xfrm>
            <a:off x="1190560" y="3197144"/>
            <a:ext cx="4736399" cy="308610"/>
          </a:xfrm>
          <a:prstGeom prst="rect">
            <a:avLst/>
          </a:prstGeom>
          <a:noFill/>
          <a:ln/>
        </p:spPr>
        <p:txBody>
          <a:bodyPr wrap="none" lIns="0" tIns="0" rIns="0" bIns="0" rtlCol="0" anchor="t"/>
          <a:lstStyle/>
          <a:p>
            <a:pPr marL="0" indent="0" algn="l">
              <a:lnSpc>
                <a:spcPts val="2400"/>
              </a:lnSpc>
              <a:buNone/>
            </a:pPr>
            <a:r>
              <a:rPr lang="en-US" sz="2400" b="1" dirty="0">
                <a:solidFill>
                  <a:srgbClr val="3C3939"/>
                </a:solidFill>
                <a:latin typeface="Raleway" pitchFamily="34" charset="0"/>
                <a:ea typeface="Raleway" pitchFamily="34" charset="-122"/>
                <a:cs typeface="Raleway" pitchFamily="34" charset="-120"/>
              </a:rPr>
              <a:t>The Overlapping Conundrum</a:t>
            </a:r>
            <a:endParaRPr lang="en-US" sz="2400" b="1" dirty="0"/>
          </a:p>
        </p:txBody>
      </p:sp>
      <p:sp>
        <p:nvSpPr>
          <p:cNvPr id="9" name="Text 5">
            <a:extLst>
              <a:ext uri="{FF2B5EF4-FFF2-40B4-BE49-F238E27FC236}">
                <a16:creationId xmlns:a16="http://schemas.microsoft.com/office/drawing/2014/main" id="{C0CD3E38-8B64-B1B7-5597-0FC27D1058FD}"/>
              </a:ext>
            </a:extLst>
          </p:cNvPr>
          <p:cNvSpPr/>
          <p:nvPr/>
        </p:nvSpPr>
        <p:spPr>
          <a:xfrm>
            <a:off x="1190560" y="3624222"/>
            <a:ext cx="10412729" cy="947976"/>
          </a:xfrm>
          <a:prstGeom prst="rect">
            <a:avLst/>
          </a:prstGeom>
          <a:noFill/>
          <a:ln/>
        </p:spPr>
        <p:txBody>
          <a:bodyPr wrap="square" lIns="0" tIns="0" rIns="0" bIns="0" rtlCol="0" anchor="t"/>
          <a:lstStyle/>
          <a:p>
            <a:pPr marL="0" indent="0" algn="l">
              <a:lnSpc>
                <a:spcPts val="2450"/>
              </a:lnSpc>
              <a:buNone/>
            </a:pPr>
            <a:r>
              <a:rPr lang="en-US" b="1" dirty="0">
                <a:solidFill>
                  <a:srgbClr val="1B1B27"/>
                </a:solidFill>
                <a:latin typeface="Roboto" pitchFamily="34" charset="0"/>
                <a:ea typeface="Roboto" pitchFamily="34" charset="-122"/>
                <a:cs typeface="Roboto" pitchFamily="34" charset="-120"/>
              </a:rPr>
              <a:t>Challenge</a:t>
            </a:r>
            <a:r>
              <a:rPr lang="en-US" dirty="0">
                <a:solidFill>
                  <a:srgbClr val="1B1B27"/>
                </a:solidFill>
                <a:latin typeface="Roboto" pitchFamily="34" charset="0"/>
                <a:ea typeface="Roboto" pitchFamily="34" charset="-122"/>
                <a:cs typeface="Roboto" pitchFamily="34" charset="-120"/>
              </a:rPr>
              <a:t>:</a:t>
            </a:r>
            <a:r>
              <a:rPr lang="en-US" dirty="0">
                <a:solidFill>
                  <a:srgbClr val="3C3939"/>
                </a:solidFill>
                <a:latin typeface="Roboto" pitchFamily="34" charset="0"/>
                <a:ea typeface="Roboto" pitchFamily="34" charset="-122"/>
                <a:cs typeface="Roboto" pitchFamily="34" charset="-120"/>
              </a:rPr>
              <a:t> Content on the LCD screen overlaps because the screen is not cleared before new data is displayed, causing visual clutter and confusion. This issue makes data unreadable and significantly impacts user experience</a:t>
            </a:r>
            <a:r>
              <a:rPr lang="en-US" sz="1550" dirty="0">
                <a:solidFill>
                  <a:srgbClr val="3C3939"/>
                </a:solidFill>
                <a:latin typeface="Roboto" pitchFamily="34" charset="0"/>
                <a:ea typeface="Roboto" pitchFamily="34" charset="-122"/>
                <a:cs typeface="Roboto" pitchFamily="34" charset="-120"/>
              </a:rPr>
              <a:t>.</a:t>
            </a:r>
            <a:endParaRPr lang="en-US" sz="1550" dirty="0"/>
          </a:p>
        </p:txBody>
      </p:sp>
      <p:sp>
        <p:nvSpPr>
          <p:cNvPr id="10" name="Shape 6">
            <a:extLst>
              <a:ext uri="{FF2B5EF4-FFF2-40B4-BE49-F238E27FC236}">
                <a16:creationId xmlns:a16="http://schemas.microsoft.com/office/drawing/2014/main" id="{7E0348FF-713C-5204-C129-1CEDCD20CFFE}"/>
              </a:ext>
            </a:extLst>
          </p:cNvPr>
          <p:cNvSpPr/>
          <p:nvPr/>
        </p:nvSpPr>
        <p:spPr>
          <a:xfrm>
            <a:off x="970174" y="5286334"/>
            <a:ext cx="11039687" cy="2089309"/>
          </a:xfrm>
          <a:prstGeom prst="roundRect">
            <a:avLst>
              <a:gd name="adj" fmla="val 5252"/>
            </a:avLst>
          </a:prstGeom>
          <a:solidFill>
            <a:srgbClr val="FFFFFF">
              <a:alpha val="95000"/>
            </a:srgbClr>
          </a:solidFill>
          <a:ln/>
        </p:spPr>
        <p:txBody>
          <a:bodyPr/>
          <a:lstStyle/>
          <a:p>
            <a:endParaRPr lang="en-IN"/>
          </a:p>
        </p:txBody>
      </p:sp>
      <p:sp>
        <p:nvSpPr>
          <p:cNvPr id="11" name="Shape 7">
            <a:extLst>
              <a:ext uri="{FF2B5EF4-FFF2-40B4-BE49-F238E27FC236}">
                <a16:creationId xmlns:a16="http://schemas.microsoft.com/office/drawing/2014/main" id="{8EE669A5-0507-2D0F-69F9-99E5F6BBA5B6}"/>
              </a:ext>
            </a:extLst>
          </p:cNvPr>
          <p:cNvSpPr/>
          <p:nvPr/>
        </p:nvSpPr>
        <p:spPr>
          <a:xfrm>
            <a:off x="970174" y="5263474"/>
            <a:ext cx="11039687" cy="91440"/>
          </a:xfrm>
          <a:prstGeom prst="roundRect">
            <a:avLst>
              <a:gd name="adj" fmla="val 90743"/>
            </a:avLst>
          </a:prstGeom>
          <a:solidFill>
            <a:srgbClr val="1B1B27"/>
          </a:solidFill>
          <a:ln/>
        </p:spPr>
        <p:txBody>
          <a:bodyPr/>
          <a:lstStyle/>
          <a:p>
            <a:endParaRPr lang="en-IN"/>
          </a:p>
        </p:txBody>
      </p:sp>
      <p:sp>
        <p:nvSpPr>
          <p:cNvPr id="12" name="Shape 8">
            <a:extLst>
              <a:ext uri="{FF2B5EF4-FFF2-40B4-BE49-F238E27FC236}">
                <a16:creationId xmlns:a16="http://schemas.microsoft.com/office/drawing/2014/main" id="{BA71616D-7F45-FB1A-FBA3-9BDBDBE9C39C}"/>
              </a:ext>
            </a:extLst>
          </p:cNvPr>
          <p:cNvSpPr/>
          <p:nvPr/>
        </p:nvSpPr>
        <p:spPr>
          <a:xfrm>
            <a:off x="4554492" y="4990107"/>
            <a:ext cx="842888" cy="592574"/>
          </a:xfrm>
          <a:prstGeom prst="roundRect">
            <a:avLst>
              <a:gd name="adj" fmla="val 154310"/>
            </a:avLst>
          </a:prstGeom>
          <a:solidFill>
            <a:srgbClr val="00B0F0"/>
          </a:solidFill>
          <a:ln/>
        </p:spPr>
        <p:txBody>
          <a:bodyPr/>
          <a:lstStyle/>
          <a:p>
            <a:endParaRPr lang="en-IN"/>
          </a:p>
        </p:txBody>
      </p:sp>
      <p:pic>
        <p:nvPicPr>
          <p:cNvPr id="13" name="Image 2" descr="preencoded.png">
            <a:extLst>
              <a:ext uri="{FF2B5EF4-FFF2-40B4-BE49-F238E27FC236}">
                <a16:creationId xmlns:a16="http://schemas.microsoft.com/office/drawing/2014/main" id="{AA01BE23-8755-CB43-A94A-DD45DB707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2252" y="5167748"/>
            <a:ext cx="337189" cy="237053"/>
          </a:xfrm>
          <a:prstGeom prst="rect">
            <a:avLst/>
          </a:prstGeom>
        </p:spPr>
      </p:pic>
      <p:sp>
        <p:nvSpPr>
          <p:cNvPr id="14" name="Text 9">
            <a:extLst>
              <a:ext uri="{FF2B5EF4-FFF2-40B4-BE49-F238E27FC236}">
                <a16:creationId xmlns:a16="http://schemas.microsoft.com/office/drawing/2014/main" id="{EC863391-9F60-D308-5698-D96B510E2478}"/>
              </a:ext>
            </a:extLst>
          </p:cNvPr>
          <p:cNvSpPr/>
          <p:nvPr/>
        </p:nvSpPr>
        <p:spPr>
          <a:xfrm>
            <a:off x="1190560" y="5780205"/>
            <a:ext cx="3512627" cy="308610"/>
          </a:xfrm>
          <a:prstGeom prst="rect">
            <a:avLst/>
          </a:prstGeom>
          <a:noFill/>
          <a:ln/>
        </p:spPr>
        <p:txBody>
          <a:bodyPr wrap="none" lIns="0" tIns="0" rIns="0" bIns="0" rtlCol="0" anchor="t"/>
          <a:lstStyle/>
          <a:p>
            <a:pPr marL="0" indent="0" algn="l">
              <a:lnSpc>
                <a:spcPts val="2400"/>
              </a:lnSpc>
              <a:buNone/>
            </a:pPr>
            <a:r>
              <a:rPr lang="en-US" sz="2400" b="1" dirty="0">
                <a:solidFill>
                  <a:srgbClr val="3C3939"/>
                </a:solidFill>
                <a:latin typeface="Raleway" pitchFamily="34" charset="0"/>
                <a:ea typeface="Raleway" pitchFamily="34" charset="-122"/>
                <a:cs typeface="Raleway" pitchFamily="34" charset="-120"/>
              </a:rPr>
              <a:t>The Clear Solution</a:t>
            </a:r>
            <a:endParaRPr lang="en-US" sz="2400" b="1" dirty="0"/>
          </a:p>
        </p:txBody>
      </p:sp>
      <p:sp>
        <p:nvSpPr>
          <p:cNvPr id="15" name="Text 10">
            <a:extLst>
              <a:ext uri="{FF2B5EF4-FFF2-40B4-BE49-F238E27FC236}">
                <a16:creationId xmlns:a16="http://schemas.microsoft.com/office/drawing/2014/main" id="{7A1CC5B5-E0C1-8F7A-22CD-CF84EC3ABA4E}"/>
              </a:ext>
            </a:extLst>
          </p:cNvPr>
          <p:cNvSpPr/>
          <p:nvPr/>
        </p:nvSpPr>
        <p:spPr>
          <a:xfrm>
            <a:off x="1190560" y="6207283"/>
            <a:ext cx="10412729" cy="947976"/>
          </a:xfrm>
          <a:prstGeom prst="rect">
            <a:avLst/>
          </a:prstGeom>
          <a:noFill/>
          <a:ln/>
        </p:spPr>
        <p:txBody>
          <a:bodyPr wrap="square" lIns="0" tIns="0" rIns="0" bIns="0" rtlCol="0" anchor="t"/>
          <a:lstStyle/>
          <a:p>
            <a:pPr marL="0" indent="0" algn="l">
              <a:lnSpc>
                <a:spcPts val="2450"/>
              </a:lnSpc>
              <a:buNone/>
            </a:pPr>
            <a:r>
              <a:rPr lang="en-US" b="1" dirty="0">
                <a:solidFill>
                  <a:srgbClr val="1B1B27"/>
                </a:solidFill>
                <a:latin typeface="Roboto" pitchFamily="34" charset="0"/>
                <a:ea typeface="Roboto" pitchFamily="34" charset="-122"/>
                <a:cs typeface="Roboto" pitchFamily="34" charset="-120"/>
              </a:rPr>
              <a:t>Solution</a:t>
            </a:r>
            <a:r>
              <a:rPr lang="en-US" sz="1550" dirty="0">
                <a:solidFill>
                  <a:srgbClr val="1B1B27"/>
                </a:solidFill>
                <a:latin typeface="Roboto" pitchFamily="34" charset="0"/>
                <a:ea typeface="Roboto" pitchFamily="34" charset="-122"/>
                <a:cs typeface="Roboto" pitchFamily="34" charset="-120"/>
              </a:rPr>
              <a:t>:</a:t>
            </a:r>
            <a:r>
              <a:rPr lang="en-US" sz="1550" dirty="0">
                <a:solidFill>
                  <a:srgbClr val="3C3939"/>
                </a:solidFill>
                <a:latin typeface="Roboto" pitchFamily="34" charset="0"/>
                <a:ea typeface="Roboto" pitchFamily="34" charset="-122"/>
                <a:cs typeface="Roboto" pitchFamily="34" charset="-120"/>
              </a:rPr>
              <a:t> </a:t>
            </a:r>
            <a:r>
              <a:rPr lang="en-US" dirty="0">
                <a:solidFill>
                  <a:srgbClr val="3C3939"/>
                </a:solidFill>
                <a:latin typeface="Roboto" pitchFamily="34" charset="0"/>
                <a:ea typeface="Roboto" pitchFamily="34" charset="-122"/>
                <a:cs typeface="Roboto" pitchFamily="34" charset="-120"/>
              </a:rPr>
              <a:t>Implementing the LCD clear function before updating the display ensures the screen is reset. This simple yet critical step prevents overlap and maintains clear, readable output, enhancing operational efficiency</a:t>
            </a:r>
            <a:r>
              <a:rPr lang="en-US" sz="1550" dirty="0">
                <a:solidFill>
                  <a:srgbClr val="3C3939"/>
                </a:solidFill>
                <a:latin typeface="Roboto" pitchFamily="34" charset="0"/>
                <a:ea typeface="Roboto" pitchFamily="34" charset="-122"/>
                <a:cs typeface="Roboto" pitchFamily="34" charset="-120"/>
              </a:rPr>
              <a:t>.</a:t>
            </a:r>
            <a:endParaRPr lang="en-US" sz="1550" dirty="0"/>
          </a:p>
        </p:txBody>
      </p:sp>
    </p:spTree>
    <p:extLst>
      <p:ext uri="{BB962C8B-B14F-4D97-AF65-F5344CB8AC3E}">
        <p14:creationId xmlns:p14="http://schemas.microsoft.com/office/powerpoint/2010/main" val="2902777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C777C16B-2042-2311-82AE-5D3CCD3747CC}"/>
              </a:ext>
            </a:extLst>
          </p:cNvPr>
          <p:cNvSpPr/>
          <p:nvPr/>
        </p:nvSpPr>
        <p:spPr>
          <a:xfrm>
            <a:off x="1970365" y="525423"/>
            <a:ext cx="722948" cy="220504"/>
          </a:xfrm>
          <a:prstGeom prst="rect">
            <a:avLst/>
          </a:prstGeom>
          <a:noFill/>
          <a:ln/>
        </p:spPr>
        <p:txBody>
          <a:bodyPr wrap="none" lIns="0" tIns="0" rIns="0" bIns="0" rtlCol="0" anchor="t"/>
          <a:lstStyle/>
          <a:p>
            <a:pPr marL="0" indent="0" algn="l">
              <a:lnSpc>
                <a:spcPts val="1700"/>
              </a:lnSpc>
              <a:buNone/>
            </a:pPr>
            <a:endParaRPr lang="en-US" sz="1400" dirty="0"/>
          </a:p>
        </p:txBody>
      </p:sp>
      <p:sp>
        <p:nvSpPr>
          <p:cNvPr id="4" name="Text 2">
            <a:extLst>
              <a:ext uri="{FF2B5EF4-FFF2-40B4-BE49-F238E27FC236}">
                <a16:creationId xmlns:a16="http://schemas.microsoft.com/office/drawing/2014/main" id="{2DA0414B-1358-6ADB-720D-6F5CFCF1A936}"/>
              </a:ext>
            </a:extLst>
          </p:cNvPr>
          <p:cNvSpPr/>
          <p:nvPr/>
        </p:nvSpPr>
        <p:spPr>
          <a:xfrm>
            <a:off x="1867019" y="866418"/>
            <a:ext cx="3811429" cy="430649"/>
          </a:xfrm>
          <a:prstGeom prst="rect">
            <a:avLst/>
          </a:prstGeom>
          <a:noFill/>
          <a:ln/>
        </p:spPr>
        <p:txBody>
          <a:bodyPr wrap="none" lIns="0" tIns="0" rIns="0" bIns="0" rtlCol="0" anchor="t"/>
          <a:lstStyle/>
          <a:p>
            <a:pPr marL="0" indent="0" algn="l">
              <a:lnSpc>
                <a:spcPts val="3350"/>
              </a:lnSpc>
              <a:buNone/>
            </a:pPr>
            <a:r>
              <a:rPr lang="en-US" sz="3600" dirty="0">
                <a:solidFill>
                  <a:srgbClr val="1B1B27"/>
                </a:solidFill>
                <a:latin typeface="Raleway" pitchFamily="34" charset="0"/>
                <a:ea typeface="Raleway" pitchFamily="34" charset="-122"/>
                <a:cs typeface="Raleway" pitchFamily="34" charset="-120"/>
              </a:rPr>
              <a:t>Key Learning Outcomes</a:t>
            </a:r>
            <a:endParaRPr lang="en-US" sz="3600" dirty="0"/>
          </a:p>
        </p:txBody>
      </p:sp>
      <p:pic>
        <p:nvPicPr>
          <p:cNvPr id="5" name="Image 0" descr="preencoded.png">
            <a:extLst>
              <a:ext uri="{FF2B5EF4-FFF2-40B4-BE49-F238E27FC236}">
                <a16:creationId xmlns:a16="http://schemas.microsoft.com/office/drawing/2014/main" id="{8E48A94F-DE11-C525-CE45-FFE38903F9C5}"/>
              </a:ext>
            </a:extLst>
          </p:cNvPr>
          <p:cNvPicPr>
            <a:picLocks noChangeAspect="1"/>
          </p:cNvPicPr>
          <p:nvPr/>
        </p:nvPicPr>
        <p:blipFill>
          <a:blip r:embed="rId2"/>
          <a:stretch>
            <a:fillRect/>
          </a:stretch>
        </p:blipFill>
        <p:spPr>
          <a:xfrm>
            <a:off x="1867019" y="1555432"/>
            <a:ext cx="861298" cy="1033582"/>
          </a:xfrm>
          <a:prstGeom prst="rect">
            <a:avLst/>
          </a:prstGeom>
        </p:spPr>
      </p:pic>
      <p:sp>
        <p:nvSpPr>
          <p:cNvPr id="6" name="Text 3">
            <a:extLst>
              <a:ext uri="{FF2B5EF4-FFF2-40B4-BE49-F238E27FC236}">
                <a16:creationId xmlns:a16="http://schemas.microsoft.com/office/drawing/2014/main" id="{DF94B16E-043C-A397-90E6-FE971B45268C}"/>
              </a:ext>
            </a:extLst>
          </p:cNvPr>
          <p:cNvSpPr/>
          <p:nvPr/>
        </p:nvSpPr>
        <p:spPr>
          <a:xfrm>
            <a:off x="2900482" y="1727597"/>
            <a:ext cx="2733318" cy="269200"/>
          </a:xfrm>
          <a:prstGeom prst="rect">
            <a:avLst/>
          </a:prstGeom>
          <a:noFill/>
          <a:ln/>
        </p:spPr>
        <p:txBody>
          <a:bodyPr wrap="none" lIns="0" tIns="0" rIns="0" bIns="0" rtlCol="0" anchor="t"/>
          <a:lstStyle/>
          <a:p>
            <a:pPr marL="0" indent="0" algn="l">
              <a:lnSpc>
                <a:spcPts val="2100"/>
              </a:lnSpc>
              <a:buNone/>
            </a:pPr>
            <a:r>
              <a:rPr lang="en-US" sz="2400" b="1" dirty="0">
                <a:solidFill>
                  <a:srgbClr val="3C3939"/>
                </a:solidFill>
                <a:latin typeface="Raleway" pitchFamily="34" charset="0"/>
                <a:ea typeface="Raleway" pitchFamily="34" charset="-122"/>
                <a:cs typeface="Raleway" pitchFamily="34" charset="-120"/>
              </a:rPr>
              <a:t>Embedded C Programming</a:t>
            </a:r>
            <a:endParaRPr lang="en-US" sz="2400" b="1" dirty="0"/>
          </a:p>
        </p:txBody>
      </p:sp>
      <p:sp>
        <p:nvSpPr>
          <p:cNvPr id="7" name="Text 4">
            <a:extLst>
              <a:ext uri="{FF2B5EF4-FFF2-40B4-BE49-F238E27FC236}">
                <a16:creationId xmlns:a16="http://schemas.microsoft.com/office/drawing/2014/main" id="{8C7B0830-E030-C7A0-B265-BB0E179EE890}"/>
              </a:ext>
            </a:extLst>
          </p:cNvPr>
          <p:cNvSpPr/>
          <p:nvPr/>
        </p:nvSpPr>
        <p:spPr>
          <a:xfrm>
            <a:off x="2900482" y="2100143"/>
            <a:ext cx="9862780" cy="275630"/>
          </a:xfrm>
          <a:prstGeom prst="rect">
            <a:avLst/>
          </a:prstGeom>
          <a:noFill/>
          <a:ln/>
        </p:spPr>
        <p:txBody>
          <a:bodyPr wrap="none" lIns="0" tIns="0" rIns="0" bIns="0" rtlCol="0" anchor="t"/>
          <a:lstStyle/>
          <a:p>
            <a:pPr marL="0" indent="0" algn="l">
              <a:lnSpc>
                <a:spcPts val="2150"/>
              </a:lnSpc>
              <a:buNone/>
            </a:pPr>
            <a:r>
              <a:rPr lang="en-US" sz="2000" dirty="0">
                <a:solidFill>
                  <a:srgbClr val="3C3939"/>
                </a:solidFill>
                <a:latin typeface="Roboto" pitchFamily="34" charset="0"/>
                <a:ea typeface="Roboto" pitchFamily="34" charset="-122"/>
                <a:cs typeface="Roboto" pitchFamily="34" charset="-120"/>
              </a:rPr>
              <a:t>Mastery of C for microcontrollers, enabling efficient system control.</a:t>
            </a:r>
            <a:endParaRPr lang="en-US" sz="2000" dirty="0"/>
          </a:p>
        </p:txBody>
      </p:sp>
      <p:pic>
        <p:nvPicPr>
          <p:cNvPr id="8" name="Image 1" descr="preencoded.png">
            <a:extLst>
              <a:ext uri="{FF2B5EF4-FFF2-40B4-BE49-F238E27FC236}">
                <a16:creationId xmlns:a16="http://schemas.microsoft.com/office/drawing/2014/main" id="{8CF9CD36-CEE5-D1D2-CFBE-29B89C7F232A}"/>
              </a:ext>
            </a:extLst>
          </p:cNvPr>
          <p:cNvPicPr>
            <a:picLocks noChangeAspect="1"/>
          </p:cNvPicPr>
          <p:nvPr/>
        </p:nvPicPr>
        <p:blipFill>
          <a:blip r:embed="rId3"/>
          <a:stretch>
            <a:fillRect/>
          </a:stretch>
        </p:blipFill>
        <p:spPr>
          <a:xfrm>
            <a:off x="1867019" y="2589014"/>
            <a:ext cx="861298" cy="1033582"/>
          </a:xfrm>
          <a:prstGeom prst="rect">
            <a:avLst/>
          </a:prstGeom>
        </p:spPr>
      </p:pic>
      <p:sp>
        <p:nvSpPr>
          <p:cNvPr id="9" name="Text 5">
            <a:extLst>
              <a:ext uri="{FF2B5EF4-FFF2-40B4-BE49-F238E27FC236}">
                <a16:creationId xmlns:a16="http://schemas.microsoft.com/office/drawing/2014/main" id="{0F20576D-5EFB-1449-5ECC-5285A41BAABA}"/>
              </a:ext>
            </a:extLst>
          </p:cNvPr>
          <p:cNvSpPr/>
          <p:nvPr/>
        </p:nvSpPr>
        <p:spPr>
          <a:xfrm>
            <a:off x="2900482" y="2761178"/>
            <a:ext cx="2440543" cy="269200"/>
          </a:xfrm>
          <a:prstGeom prst="rect">
            <a:avLst/>
          </a:prstGeom>
          <a:noFill/>
          <a:ln/>
        </p:spPr>
        <p:txBody>
          <a:bodyPr wrap="none" lIns="0" tIns="0" rIns="0" bIns="0" rtlCol="0" anchor="t"/>
          <a:lstStyle/>
          <a:p>
            <a:pPr marL="0" indent="0" algn="l">
              <a:lnSpc>
                <a:spcPts val="2100"/>
              </a:lnSpc>
              <a:buNone/>
            </a:pPr>
            <a:r>
              <a:rPr lang="en-US" sz="2400" b="1" dirty="0">
                <a:solidFill>
                  <a:srgbClr val="3C3939"/>
                </a:solidFill>
                <a:latin typeface="Raleway" pitchFamily="34" charset="0"/>
                <a:ea typeface="Raleway" pitchFamily="34" charset="-122"/>
                <a:cs typeface="Raleway" pitchFamily="34" charset="-120"/>
              </a:rPr>
              <a:t>PIC16F877A </a:t>
            </a:r>
            <a:endParaRPr lang="en-US" sz="2400" b="1" dirty="0"/>
          </a:p>
        </p:txBody>
      </p:sp>
      <p:sp>
        <p:nvSpPr>
          <p:cNvPr id="10" name="Text 6">
            <a:extLst>
              <a:ext uri="{FF2B5EF4-FFF2-40B4-BE49-F238E27FC236}">
                <a16:creationId xmlns:a16="http://schemas.microsoft.com/office/drawing/2014/main" id="{9D66BC40-5340-101D-CD87-7DE3AA400ED5}"/>
              </a:ext>
            </a:extLst>
          </p:cNvPr>
          <p:cNvSpPr/>
          <p:nvPr/>
        </p:nvSpPr>
        <p:spPr>
          <a:xfrm>
            <a:off x="2900482" y="3133725"/>
            <a:ext cx="9862780" cy="275630"/>
          </a:xfrm>
          <a:prstGeom prst="rect">
            <a:avLst/>
          </a:prstGeom>
          <a:noFill/>
          <a:ln/>
        </p:spPr>
        <p:txBody>
          <a:bodyPr wrap="none" lIns="0" tIns="0" rIns="0" bIns="0" rtlCol="0" anchor="t"/>
          <a:lstStyle/>
          <a:p>
            <a:pPr marL="0" indent="0" algn="l">
              <a:lnSpc>
                <a:spcPts val="2150"/>
              </a:lnSpc>
              <a:buNone/>
            </a:pPr>
            <a:r>
              <a:rPr lang="en-US" sz="2000" dirty="0">
                <a:solidFill>
                  <a:srgbClr val="3C3939"/>
                </a:solidFill>
                <a:latin typeface="Roboto" pitchFamily="34" charset="0"/>
                <a:ea typeface="Roboto" pitchFamily="34" charset="-122"/>
                <a:cs typeface="Roboto" pitchFamily="34" charset="-120"/>
              </a:rPr>
              <a:t>In-depth understanding of the microcontroller's internal structure and functionality.</a:t>
            </a:r>
            <a:endParaRPr lang="en-US" sz="2000" dirty="0"/>
          </a:p>
        </p:txBody>
      </p:sp>
      <p:pic>
        <p:nvPicPr>
          <p:cNvPr id="11" name="Image 2" descr="preencoded.png">
            <a:extLst>
              <a:ext uri="{FF2B5EF4-FFF2-40B4-BE49-F238E27FC236}">
                <a16:creationId xmlns:a16="http://schemas.microsoft.com/office/drawing/2014/main" id="{974F71D1-0DD6-7845-2413-17325AFEB38C}"/>
              </a:ext>
            </a:extLst>
          </p:cNvPr>
          <p:cNvPicPr>
            <a:picLocks noChangeAspect="1"/>
          </p:cNvPicPr>
          <p:nvPr/>
        </p:nvPicPr>
        <p:blipFill>
          <a:blip r:embed="rId4"/>
          <a:stretch>
            <a:fillRect/>
          </a:stretch>
        </p:blipFill>
        <p:spPr>
          <a:xfrm>
            <a:off x="1867019" y="3622596"/>
            <a:ext cx="861298" cy="1033582"/>
          </a:xfrm>
          <a:prstGeom prst="rect">
            <a:avLst/>
          </a:prstGeom>
        </p:spPr>
      </p:pic>
      <p:sp>
        <p:nvSpPr>
          <p:cNvPr id="12" name="Text 7">
            <a:extLst>
              <a:ext uri="{FF2B5EF4-FFF2-40B4-BE49-F238E27FC236}">
                <a16:creationId xmlns:a16="http://schemas.microsoft.com/office/drawing/2014/main" id="{E0D2BFB3-2841-49F2-2457-9086A06E77DF}"/>
              </a:ext>
            </a:extLst>
          </p:cNvPr>
          <p:cNvSpPr/>
          <p:nvPr/>
        </p:nvSpPr>
        <p:spPr>
          <a:xfrm>
            <a:off x="2900482" y="3794760"/>
            <a:ext cx="2153364" cy="269200"/>
          </a:xfrm>
          <a:prstGeom prst="rect">
            <a:avLst/>
          </a:prstGeom>
          <a:noFill/>
          <a:ln/>
        </p:spPr>
        <p:txBody>
          <a:bodyPr wrap="none" lIns="0" tIns="0" rIns="0" bIns="0" rtlCol="0" anchor="t"/>
          <a:lstStyle/>
          <a:p>
            <a:pPr marL="0" indent="0" algn="l">
              <a:lnSpc>
                <a:spcPts val="2100"/>
              </a:lnSpc>
              <a:buNone/>
            </a:pPr>
            <a:r>
              <a:rPr lang="en-US" sz="2400" b="1" dirty="0">
                <a:solidFill>
                  <a:srgbClr val="3C3939"/>
                </a:solidFill>
                <a:latin typeface="Raleway" pitchFamily="34" charset="0"/>
                <a:ea typeface="Raleway" pitchFamily="34" charset="-122"/>
                <a:cs typeface="Raleway" pitchFamily="34" charset="-120"/>
              </a:rPr>
              <a:t>Keypad Interfacing</a:t>
            </a:r>
            <a:endParaRPr lang="en-US" sz="2400" b="1" dirty="0"/>
          </a:p>
        </p:txBody>
      </p:sp>
      <p:sp>
        <p:nvSpPr>
          <p:cNvPr id="13" name="Text 8">
            <a:extLst>
              <a:ext uri="{FF2B5EF4-FFF2-40B4-BE49-F238E27FC236}">
                <a16:creationId xmlns:a16="http://schemas.microsoft.com/office/drawing/2014/main" id="{DBA487F7-3E87-9639-E868-D6CCE55758A1}"/>
              </a:ext>
            </a:extLst>
          </p:cNvPr>
          <p:cNvSpPr/>
          <p:nvPr/>
        </p:nvSpPr>
        <p:spPr>
          <a:xfrm>
            <a:off x="2900482" y="4167307"/>
            <a:ext cx="9862780" cy="275630"/>
          </a:xfrm>
          <a:prstGeom prst="rect">
            <a:avLst/>
          </a:prstGeom>
          <a:noFill/>
          <a:ln/>
        </p:spPr>
        <p:txBody>
          <a:bodyPr wrap="none" lIns="0" tIns="0" rIns="0" bIns="0" rtlCol="0" anchor="t"/>
          <a:lstStyle/>
          <a:p>
            <a:pPr marL="0" indent="0" algn="l">
              <a:lnSpc>
                <a:spcPts val="2150"/>
              </a:lnSpc>
              <a:buNone/>
            </a:pPr>
            <a:r>
              <a:rPr lang="en-US" sz="2000" dirty="0">
                <a:solidFill>
                  <a:srgbClr val="3C3939"/>
                </a:solidFill>
                <a:latin typeface="Roboto" pitchFamily="34" charset="0"/>
                <a:ea typeface="Roboto" pitchFamily="34" charset="-122"/>
                <a:cs typeface="Roboto" pitchFamily="34" charset="-120"/>
              </a:rPr>
              <a:t>Techniques for integrating and managing user input through a keypad matrix.</a:t>
            </a:r>
            <a:endParaRPr lang="en-US" sz="2000" dirty="0"/>
          </a:p>
        </p:txBody>
      </p:sp>
      <p:pic>
        <p:nvPicPr>
          <p:cNvPr id="14" name="Image 3" descr="preencoded.png">
            <a:extLst>
              <a:ext uri="{FF2B5EF4-FFF2-40B4-BE49-F238E27FC236}">
                <a16:creationId xmlns:a16="http://schemas.microsoft.com/office/drawing/2014/main" id="{9B91A561-D984-F029-DD59-05900F219624}"/>
              </a:ext>
            </a:extLst>
          </p:cNvPr>
          <p:cNvPicPr>
            <a:picLocks noChangeAspect="1"/>
          </p:cNvPicPr>
          <p:nvPr/>
        </p:nvPicPr>
        <p:blipFill>
          <a:blip r:embed="rId5"/>
          <a:stretch>
            <a:fillRect/>
          </a:stretch>
        </p:blipFill>
        <p:spPr>
          <a:xfrm>
            <a:off x="1867019" y="4656177"/>
            <a:ext cx="861298" cy="1033582"/>
          </a:xfrm>
          <a:prstGeom prst="rect">
            <a:avLst/>
          </a:prstGeom>
        </p:spPr>
      </p:pic>
      <p:sp>
        <p:nvSpPr>
          <p:cNvPr id="15" name="Text 9">
            <a:extLst>
              <a:ext uri="{FF2B5EF4-FFF2-40B4-BE49-F238E27FC236}">
                <a16:creationId xmlns:a16="http://schemas.microsoft.com/office/drawing/2014/main" id="{B746EA92-DA1E-2171-AEE0-F584692A9C77}"/>
              </a:ext>
            </a:extLst>
          </p:cNvPr>
          <p:cNvSpPr/>
          <p:nvPr/>
        </p:nvSpPr>
        <p:spPr>
          <a:xfrm>
            <a:off x="2900482" y="4828342"/>
            <a:ext cx="2153364" cy="269200"/>
          </a:xfrm>
          <a:prstGeom prst="rect">
            <a:avLst/>
          </a:prstGeom>
          <a:noFill/>
          <a:ln/>
        </p:spPr>
        <p:txBody>
          <a:bodyPr wrap="none" lIns="0" tIns="0" rIns="0" bIns="0" rtlCol="0" anchor="t"/>
          <a:lstStyle/>
          <a:p>
            <a:pPr marL="0" indent="0" algn="l">
              <a:lnSpc>
                <a:spcPts val="2100"/>
              </a:lnSpc>
              <a:buNone/>
            </a:pPr>
            <a:r>
              <a:rPr lang="en-US" sz="2400" b="1" dirty="0">
                <a:solidFill>
                  <a:srgbClr val="3C3939"/>
                </a:solidFill>
                <a:latin typeface="Raleway" pitchFamily="34" charset="0"/>
                <a:ea typeface="Raleway" pitchFamily="34" charset="-122"/>
                <a:cs typeface="Raleway" pitchFamily="34" charset="-120"/>
              </a:rPr>
              <a:t>LCD Interfacing</a:t>
            </a:r>
            <a:endParaRPr lang="en-US" sz="2400" b="1" dirty="0"/>
          </a:p>
        </p:txBody>
      </p:sp>
      <p:sp>
        <p:nvSpPr>
          <p:cNvPr id="16" name="Text 10">
            <a:extLst>
              <a:ext uri="{FF2B5EF4-FFF2-40B4-BE49-F238E27FC236}">
                <a16:creationId xmlns:a16="http://schemas.microsoft.com/office/drawing/2014/main" id="{84334B8E-1EC1-53F9-F494-646F97D42A28}"/>
              </a:ext>
            </a:extLst>
          </p:cNvPr>
          <p:cNvSpPr/>
          <p:nvPr/>
        </p:nvSpPr>
        <p:spPr>
          <a:xfrm>
            <a:off x="2900482" y="5200888"/>
            <a:ext cx="9862780" cy="275630"/>
          </a:xfrm>
          <a:prstGeom prst="rect">
            <a:avLst/>
          </a:prstGeom>
          <a:noFill/>
          <a:ln/>
        </p:spPr>
        <p:txBody>
          <a:bodyPr wrap="none" lIns="0" tIns="0" rIns="0" bIns="0" rtlCol="0" anchor="t"/>
          <a:lstStyle/>
          <a:p>
            <a:pPr marL="0" indent="0" algn="l">
              <a:lnSpc>
                <a:spcPts val="2150"/>
              </a:lnSpc>
              <a:buNone/>
            </a:pPr>
            <a:r>
              <a:rPr lang="en-US" sz="2000" dirty="0">
                <a:solidFill>
                  <a:srgbClr val="3C3939"/>
                </a:solidFill>
                <a:latin typeface="Roboto" pitchFamily="34" charset="0"/>
                <a:ea typeface="Roboto" pitchFamily="34" charset="-122"/>
                <a:cs typeface="Roboto" pitchFamily="34" charset="-120"/>
              </a:rPr>
              <a:t>Skills in connecting and programming Liquid Crystal Displays for output.</a:t>
            </a:r>
            <a:endParaRPr lang="en-US" sz="2000" dirty="0"/>
          </a:p>
        </p:txBody>
      </p:sp>
      <p:pic>
        <p:nvPicPr>
          <p:cNvPr id="17" name="Image 4" descr="preencoded.png">
            <a:extLst>
              <a:ext uri="{FF2B5EF4-FFF2-40B4-BE49-F238E27FC236}">
                <a16:creationId xmlns:a16="http://schemas.microsoft.com/office/drawing/2014/main" id="{41034C97-AA71-7E71-FD8D-6967AFA06132}"/>
              </a:ext>
            </a:extLst>
          </p:cNvPr>
          <p:cNvPicPr>
            <a:picLocks noChangeAspect="1"/>
          </p:cNvPicPr>
          <p:nvPr/>
        </p:nvPicPr>
        <p:blipFill>
          <a:blip r:embed="rId6"/>
          <a:stretch>
            <a:fillRect/>
          </a:stretch>
        </p:blipFill>
        <p:spPr>
          <a:xfrm>
            <a:off x="1867019" y="5689759"/>
            <a:ext cx="861298" cy="1033582"/>
          </a:xfrm>
          <a:prstGeom prst="rect">
            <a:avLst/>
          </a:prstGeom>
        </p:spPr>
      </p:pic>
      <p:sp>
        <p:nvSpPr>
          <p:cNvPr id="18" name="Text 11">
            <a:extLst>
              <a:ext uri="{FF2B5EF4-FFF2-40B4-BE49-F238E27FC236}">
                <a16:creationId xmlns:a16="http://schemas.microsoft.com/office/drawing/2014/main" id="{B597E1F2-9FD4-8C4D-E0E7-7CEE1E8726E0}"/>
              </a:ext>
            </a:extLst>
          </p:cNvPr>
          <p:cNvSpPr/>
          <p:nvPr/>
        </p:nvSpPr>
        <p:spPr>
          <a:xfrm>
            <a:off x="2900482" y="5861923"/>
            <a:ext cx="2153364" cy="269200"/>
          </a:xfrm>
          <a:prstGeom prst="rect">
            <a:avLst/>
          </a:prstGeom>
          <a:noFill/>
          <a:ln/>
        </p:spPr>
        <p:txBody>
          <a:bodyPr wrap="none" lIns="0" tIns="0" rIns="0" bIns="0" rtlCol="0" anchor="t"/>
          <a:lstStyle/>
          <a:p>
            <a:pPr marL="0" indent="0" algn="l">
              <a:lnSpc>
                <a:spcPts val="2100"/>
              </a:lnSpc>
              <a:buNone/>
            </a:pPr>
            <a:r>
              <a:rPr lang="en-US" sz="2400" b="1" dirty="0">
                <a:solidFill>
                  <a:srgbClr val="3C3939"/>
                </a:solidFill>
                <a:latin typeface="Raleway" pitchFamily="34" charset="0"/>
                <a:ea typeface="Raleway" pitchFamily="34" charset="-122"/>
                <a:cs typeface="Raleway" pitchFamily="34" charset="-120"/>
              </a:rPr>
              <a:t>Timer Configuration</a:t>
            </a:r>
            <a:endParaRPr lang="en-US" sz="2400" b="1" dirty="0"/>
          </a:p>
        </p:txBody>
      </p:sp>
      <p:sp>
        <p:nvSpPr>
          <p:cNvPr id="19" name="Text 12">
            <a:extLst>
              <a:ext uri="{FF2B5EF4-FFF2-40B4-BE49-F238E27FC236}">
                <a16:creationId xmlns:a16="http://schemas.microsoft.com/office/drawing/2014/main" id="{CAB6C595-294F-C7C9-5480-15C746F33215}"/>
              </a:ext>
            </a:extLst>
          </p:cNvPr>
          <p:cNvSpPr/>
          <p:nvPr/>
        </p:nvSpPr>
        <p:spPr>
          <a:xfrm>
            <a:off x="2900482" y="6234470"/>
            <a:ext cx="9862780" cy="275630"/>
          </a:xfrm>
          <a:prstGeom prst="rect">
            <a:avLst/>
          </a:prstGeom>
          <a:noFill/>
          <a:ln/>
        </p:spPr>
        <p:txBody>
          <a:bodyPr wrap="none" lIns="0" tIns="0" rIns="0" bIns="0" rtlCol="0" anchor="t"/>
          <a:lstStyle/>
          <a:p>
            <a:pPr marL="0" indent="0" algn="l">
              <a:lnSpc>
                <a:spcPts val="2150"/>
              </a:lnSpc>
              <a:buNone/>
            </a:pPr>
            <a:r>
              <a:rPr lang="en-US" sz="2000" dirty="0">
                <a:solidFill>
                  <a:srgbClr val="3C3939"/>
                </a:solidFill>
                <a:latin typeface="Roboto" pitchFamily="34" charset="0"/>
                <a:ea typeface="Roboto" pitchFamily="34" charset="-122"/>
                <a:cs typeface="Roboto" pitchFamily="34" charset="-120"/>
              </a:rPr>
              <a:t>Setting up and utilizing hardware timers for precise timing and event handling.</a:t>
            </a:r>
            <a:endParaRPr lang="en-US" sz="2000" dirty="0"/>
          </a:p>
        </p:txBody>
      </p:sp>
      <p:pic>
        <p:nvPicPr>
          <p:cNvPr id="20" name="Image 5" descr="preencoded.png">
            <a:extLst>
              <a:ext uri="{FF2B5EF4-FFF2-40B4-BE49-F238E27FC236}">
                <a16:creationId xmlns:a16="http://schemas.microsoft.com/office/drawing/2014/main" id="{D5E34F43-E2FD-4469-9ADD-E711C1646ABB}"/>
              </a:ext>
            </a:extLst>
          </p:cNvPr>
          <p:cNvPicPr>
            <a:picLocks noChangeAspect="1"/>
          </p:cNvPicPr>
          <p:nvPr/>
        </p:nvPicPr>
        <p:blipFill>
          <a:blip r:embed="rId7"/>
          <a:stretch>
            <a:fillRect/>
          </a:stretch>
        </p:blipFill>
        <p:spPr>
          <a:xfrm>
            <a:off x="1867019" y="6723340"/>
            <a:ext cx="861298" cy="1033582"/>
          </a:xfrm>
          <a:prstGeom prst="rect">
            <a:avLst/>
          </a:prstGeom>
        </p:spPr>
      </p:pic>
      <p:sp>
        <p:nvSpPr>
          <p:cNvPr id="21" name="Text 13">
            <a:extLst>
              <a:ext uri="{FF2B5EF4-FFF2-40B4-BE49-F238E27FC236}">
                <a16:creationId xmlns:a16="http://schemas.microsoft.com/office/drawing/2014/main" id="{D8559346-B0B5-1D37-F92C-EE10370E5B61}"/>
              </a:ext>
            </a:extLst>
          </p:cNvPr>
          <p:cNvSpPr/>
          <p:nvPr/>
        </p:nvSpPr>
        <p:spPr>
          <a:xfrm>
            <a:off x="2900482" y="6895505"/>
            <a:ext cx="2416850" cy="269200"/>
          </a:xfrm>
          <a:prstGeom prst="rect">
            <a:avLst/>
          </a:prstGeom>
          <a:noFill/>
          <a:ln/>
        </p:spPr>
        <p:txBody>
          <a:bodyPr wrap="none" lIns="0" tIns="0" rIns="0" bIns="0" rtlCol="0" anchor="t"/>
          <a:lstStyle/>
          <a:p>
            <a:pPr marL="0" indent="0" algn="l">
              <a:lnSpc>
                <a:spcPts val="2100"/>
              </a:lnSpc>
              <a:buNone/>
            </a:pPr>
            <a:r>
              <a:rPr lang="en-US" sz="2400" b="1" dirty="0">
                <a:solidFill>
                  <a:srgbClr val="3C3939"/>
                </a:solidFill>
                <a:latin typeface="Raleway" pitchFamily="34" charset="0"/>
                <a:ea typeface="Raleway" pitchFamily="34" charset="-122"/>
                <a:cs typeface="Raleway" pitchFamily="34" charset="-120"/>
              </a:rPr>
              <a:t>Simulation &amp; Debugging</a:t>
            </a:r>
            <a:endParaRPr lang="en-US" sz="2400" b="1" dirty="0"/>
          </a:p>
        </p:txBody>
      </p:sp>
      <p:sp>
        <p:nvSpPr>
          <p:cNvPr id="22" name="Text 14">
            <a:extLst>
              <a:ext uri="{FF2B5EF4-FFF2-40B4-BE49-F238E27FC236}">
                <a16:creationId xmlns:a16="http://schemas.microsoft.com/office/drawing/2014/main" id="{E44A21D9-8749-A574-7F8B-0CDDE1AD5115}"/>
              </a:ext>
            </a:extLst>
          </p:cNvPr>
          <p:cNvSpPr/>
          <p:nvPr/>
        </p:nvSpPr>
        <p:spPr>
          <a:xfrm>
            <a:off x="2900482" y="7268051"/>
            <a:ext cx="9862780" cy="275630"/>
          </a:xfrm>
          <a:prstGeom prst="rect">
            <a:avLst/>
          </a:prstGeom>
          <a:noFill/>
          <a:ln/>
        </p:spPr>
        <p:txBody>
          <a:bodyPr wrap="none" lIns="0" tIns="0" rIns="0" bIns="0" rtlCol="0" anchor="t"/>
          <a:lstStyle/>
          <a:p>
            <a:pPr marL="0" indent="0" algn="l">
              <a:lnSpc>
                <a:spcPts val="2150"/>
              </a:lnSpc>
              <a:buNone/>
            </a:pPr>
            <a:r>
              <a:rPr lang="en-US" sz="2000" dirty="0">
                <a:solidFill>
                  <a:srgbClr val="3C3939"/>
                </a:solidFill>
                <a:latin typeface="Roboto" pitchFamily="34" charset="0"/>
                <a:ea typeface="Roboto" pitchFamily="34" charset="-122"/>
                <a:cs typeface="Roboto" pitchFamily="34" charset="-120"/>
              </a:rPr>
              <a:t>Proficiency in simulating embedded systems and debugging code effectively.</a:t>
            </a:r>
            <a:endParaRPr lang="en-US" sz="2000" dirty="0"/>
          </a:p>
        </p:txBody>
      </p:sp>
    </p:spTree>
    <p:extLst>
      <p:ext uri="{BB962C8B-B14F-4D97-AF65-F5344CB8AC3E}">
        <p14:creationId xmlns:p14="http://schemas.microsoft.com/office/powerpoint/2010/main" val="3843958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47FAB8E6-5874-C83B-212F-4F0BF6CE3F5A}"/>
              </a:ext>
            </a:extLst>
          </p:cNvPr>
          <p:cNvSpPr/>
          <p:nvPr/>
        </p:nvSpPr>
        <p:spPr>
          <a:xfrm>
            <a:off x="929878" y="882253"/>
            <a:ext cx="951667"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4" name="Text 2">
            <a:extLst>
              <a:ext uri="{FF2B5EF4-FFF2-40B4-BE49-F238E27FC236}">
                <a16:creationId xmlns:a16="http://schemas.microsoft.com/office/drawing/2014/main" id="{C791B523-66BD-9F58-D99E-673592E3CEDC}"/>
              </a:ext>
            </a:extLst>
          </p:cNvPr>
          <p:cNvSpPr/>
          <p:nvPr/>
        </p:nvSpPr>
        <p:spPr>
          <a:xfrm>
            <a:off x="793790" y="1331238"/>
            <a:ext cx="4619982"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Future Enhancements</a:t>
            </a:r>
            <a:endParaRPr lang="en-US" sz="3550" dirty="0"/>
          </a:p>
        </p:txBody>
      </p:sp>
      <p:pic>
        <p:nvPicPr>
          <p:cNvPr id="5" name="Image 0" descr="preencoded.png">
            <a:extLst>
              <a:ext uri="{FF2B5EF4-FFF2-40B4-BE49-F238E27FC236}">
                <a16:creationId xmlns:a16="http://schemas.microsoft.com/office/drawing/2014/main" id="{8E30D008-B4EC-54DD-CA6B-4F534B8248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790" y="2238375"/>
            <a:ext cx="680442" cy="680442"/>
          </a:xfrm>
          <a:prstGeom prst="rect">
            <a:avLst/>
          </a:prstGeom>
        </p:spPr>
      </p:pic>
      <p:sp>
        <p:nvSpPr>
          <p:cNvPr id="6" name="Text 3">
            <a:extLst>
              <a:ext uri="{FF2B5EF4-FFF2-40B4-BE49-F238E27FC236}">
                <a16:creationId xmlns:a16="http://schemas.microsoft.com/office/drawing/2014/main" id="{14978553-B176-C863-06E1-F9530B860C79}"/>
              </a:ext>
            </a:extLst>
          </p:cNvPr>
          <p:cNvSpPr/>
          <p:nvPr/>
        </p:nvSpPr>
        <p:spPr>
          <a:xfrm>
            <a:off x="793790" y="3202305"/>
            <a:ext cx="4068961"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Real Hardware </a:t>
            </a:r>
            <a:r>
              <a:rPr lang="en-US" sz="2000" b="1" dirty="0">
                <a:solidFill>
                  <a:srgbClr val="3C3939"/>
                </a:solidFill>
                <a:latin typeface="Raleway" pitchFamily="34" charset="0"/>
                <a:ea typeface="Raleway" pitchFamily="34" charset="-122"/>
                <a:cs typeface="Raleway" pitchFamily="34" charset="-120"/>
              </a:rPr>
              <a:t>Implementation</a:t>
            </a:r>
            <a:endParaRPr lang="en-US" sz="2200" b="1" dirty="0"/>
          </a:p>
        </p:txBody>
      </p:sp>
      <p:sp>
        <p:nvSpPr>
          <p:cNvPr id="7" name="Text 4">
            <a:extLst>
              <a:ext uri="{FF2B5EF4-FFF2-40B4-BE49-F238E27FC236}">
                <a16:creationId xmlns:a16="http://schemas.microsoft.com/office/drawing/2014/main" id="{221381E5-5DBB-5E83-4B86-791861B475E8}"/>
              </a:ext>
            </a:extLst>
          </p:cNvPr>
          <p:cNvSpPr/>
          <p:nvPr/>
        </p:nvSpPr>
        <p:spPr>
          <a:xfrm>
            <a:off x="793790" y="369272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Transitioning from simulation to a physical, working prototype.</a:t>
            </a:r>
            <a:endParaRPr lang="en-US" sz="1750" dirty="0"/>
          </a:p>
        </p:txBody>
      </p:sp>
      <p:pic>
        <p:nvPicPr>
          <p:cNvPr id="8" name="Image 1" descr="preencoded.png">
            <a:extLst>
              <a:ext uri="{FF2B5EF4-FFF2-40B4-BE49-F238E27FC236}">
                <a16:creationId xmlns:a16="http://schemas.microsoft.com/office/drawing/2014/main" id="{6FD73AD7-6A2C-702F-8317-5756547315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2654" y="2393513"/>
            <a:ext cx="1611776" cy="525304"/>
          </a:xfrm>
          <a:prstGeom prst="rect">
            <a:avLst/>
          </a:prstGeom>
        </p:spPr>
      </p:pic>
      <p:sp>
        <p:nvSpPr>
          <p:cNvPr id="9" name="Text 5">
            <a:extLst>
              <a:ext uri="{FF2B5EF4-FFF2-40B4-BE49-F238E27FC236}">
                <a16:creationId xmlns:a16="http://schemas.microsoft.com/office/drawing/2014/main" id="{74BCF913-CEB6-B785-0768-3767FAF0BE82}"/>
              </a:ext>
            </a:extLst>
          </p:cNvPr>
          <p:cNvSpPr/>
          <p:nvPr/>
        </p:nvSpPr>
        <p:spPr>
          <a:xfrm>
            <a:off x="5235893" y="320230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Door Safety Sensor</a:t>
            </a:r>
            <a:endParaRPr lang="en-US" sz="2200" b="1" dirty="0"/>
          </a:p>
        </p:txBody>
      </p:sp>
      <p:sp>
        <p:nvSpPr>
          <p:cNvPr id="10" name="Text 6">
            <a:extLst>
              <a:ext uri="{FF2B5EF4-FFF2-40B4-BE49-F238E27FC236}">
                <a16:creationId xmlns:a16="http://schemas.microsoft.com/office/drawing/2014/main" id="{A27E5593-C394-4C3A-C57E-670F5864F541}"/>
              </a:ext>
            </a:extLst>
          </p:cNvPr>
          <p:cNvSpPr/>
          <p:nvPr/>
        </p:nvSpPr>
        <p:spPr>
          <a:xfrm>
            <a:off x="5235893" y="369272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Implementing a critical safety feature to prevent operation with an open door.</a:t>
            </a:r>
            <a:endParaRPr lang="en-US" sz="1750" dirty="0"/>
          </a:p>
        </p:txBody>
      </p:sp>
      <p:pic>
        <p:nvPicPr>
          <p:cNvPr id="11" name="Image 2" descr="preencoded.png">
            <a:extLst>
              <a:ext uri="{FF2B5EF4-FFF2-40B4-BE49-F238E27FC236}">
                <a16:creationId xmlns:a16="http://schemas.microsoft.com/office/drawing/2014/main" id="{7FC97E0E-3E0F-4F98-2B37-B86FC80E76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77995" y="2238375"/>
            <a:ext cx="680442" cy="680442"/>
          </a:xfrm>
          <a:prstGeom prst="rect">
            <a:avLst/>
          </a:prstGeom>
        </p:spPr>
      </p:pic>
      <p:sp>
        <p:nvSpPr>
          <p:cNvPr id="12" name="Text 7">
            <a:extLst>
              <a:ext uri="{FF2B5EF4-FFF2-40B4-BE49-F238E27FC236}">
                <a16:creationId xmlns:a16="http://schemas.microsoft.com/office/drawing/2014/main" id="{15B84C8A-E2EA-4AC0-4826-25409379CB76}"/>
              </a:ext>
            </a:extLst>
          </p:cNvPr>
          <p:cNvSpPr/>
          <p:nvPr/>
        </p:nvSpPr>
        <p:spPr>
          <a:xfrm>
            <a:off x="9677995" y="320230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Buzzer Indication</a:t>
            </a:r>
            <a:endParaRPr lang="en-US" sz="2200" b="1" dirty="0"/>
          </a:p>
        </p:txBody>
      </p:sp>
      <p:sp>
        <p:nvSpPr>
          <p:cNvPr id="13" name="Text 8">
            <a:extLst>
              <a:ext uri="{FF2B5EF4-FFF2-40B4-BE49-F238E27FC236}">
                <a16:creationId xmlns:a16="http://schemas.microsoft.com/office/drawing/2014/main" id="{37103870-CAC0-D6E0-025D-C995E95688A3}"/>
              </a:ext>
            </a:extLst>
          </p:cNvPr>
          <p:cNvSpPr/>
          <p:nvPr/>
        </p:nvSpPr>
        <p:spPr>
          <a:xfrm>
            <a:off x="9677995" y="369272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Adding audio cues for end-of-cycle and other important events.</a:t>
            </a:r>
            <a:endParaRPr lang="en-US" sz="1750" dirty="0"/>
          </a:p>
        </p:txBody>
      </p:sp>
      <p:pic>
        <p:nvPicPr>
          <p:cNvPr id="14" name="Image 3" descr="preencoded.png">
            <a:extLst>
              <a:ext uri="{FF2B5EF4-FFF2-40B4-BE49-F238E27FC236}">
                <a16:creationId xmlns:a16="http://schemas.microsoft.com/office/drawing/2014/main" id="{01B4FC1A-3C37-09D9-2E82-590D7D93D7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790" y="4872157"/>
            <a:ext cx="680442" cy="680442"/>
          </a:xfrm>
          <a:prstGeom prst="rect">
            <a:avLst/>
          </a:prstGeom>
        </p:spPr>
      </p:pic>
      <p:sp>
        <p:nvSpPr>
          <p:cNvPr id="15" name="Text 9">
            <a:extLst>
              <a:ext uri="{FF2B5EF4-FFF2-40B4-BE49-F238E27FC236}">
                <a16:creationId xmlns:a16="http://schemas.microsoft.com/office/drawing/2014/main" id="{466EF3FD-85FE-9DD0-70AB-DABE5AD7CD74}"/>
              </a:ext>
            </a:extLst>
          </p:cNvPr>
          <p:cNvSpPr/>
          <p:nvPr/>
        </p:nvSpPr>
        <p:spPr>
          <a:xfrm>
            <a:off x="793790" y="5836087"/>
            <a:ext cx="3403640"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IoT Based Remote Control</a:t>
            </a:r>
            <a:endParaRPr lang="en-US" sz="2200" b="1" dirty="0"/>
          </a:p>
        </p:txBody>
      </p:sp>
      <p:sp>
        <p:nvSpPr>
          <p:cNvPr id="16" name="Text 10">
            <a:extLst>
              <a:ext uri="{FF2B5EF4-FFF2-40B4-BE49-F238E27FC236}">
                <a16:creationId xmlns:a16="http://schemas.microsoft.com/office/drawing/2014/main" id="{6D7A3F26-7338-58B6-0388-2F8DC98F07A3}"/>
              </a:ext>
            </a:extLst>
          </p:cNvPr>
          <p:cNvSpPr/>
          <p:nvPr/>
        </p:nvSpPr>
        <p:spPr>
          <a:xfrm>
            <a:off x="793790" y="6326505"/>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Enabling smartphone control for enhanced convenience and smart home integration.</a:t>
            </a:r>
            <a:endParaRPr lang="en-US" sz="1750" dirty="0"/>
          </a:p>
        </p:txBody>
      </p:sp>
      <p:pic>
        <p:nvPicPr>
          <p:cNvPr id="17" name="Image 4" descr="preencoded.png">
            <a:extLst>
              <a:ext uri="{FF2B5EF4-FFF2-40B4-BE49-F238E27FC236}">
                <a16:creationId xmlns:a16="http://schemas.microsoft.com/office/drawing/2014/main" id="{D977F66D-6C0F-3C03-8680-DAD58812F3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35893" y="4872157"/>
            <a:ext cx="680442" cy="680442"/>
          </a:xfrm>
          <a:prstGeom prst="rect">
            <a:avLst/>
          </a:prstGeom>
        </p:spPr>
      </p:pic>
      <p:sp>
        <p:nvSpPr>
          <p:cNvPr id="18" name="Text 11">
            <a:extLst>
              <a:ext uri="{FF2B5EF4-FFF2-40B4-BE49-F238E27FC236}">
                <a16:creationId xmlns:a16="http://schemas.microsoft.com/office/drawing/2014/main" id="{DD09AF65-AFCB-0D6C-806A-63B608EEF767}"/>
              </a:ext>
            </a:extLst>
          </p:cNvPr>
          <p:cNvSpPr/>
          <p:nvPr/>
        </p:nvSpPr>
        <p:spPr>
          <a:xfrm>
            <a:off x="5235893" y="5836087"/>
            <a:ext cx="4142899"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Temperature Sensor Integration</a:t>
            </a:r>
            <a:endParaRPr lang="en-US" sz="2200" b="1" dirty="0"/>
          </a:p>
        </p:txBody>
      </p:sp>
      <p:sp>
        <p:nvSpPr>
          <p:cNvPr id="19" name="Text 12">
            <a:extLst>
              <a:ext uri="{FF2B5EF4-FFF2-40B4-BE49-F238E27FC236}">
                <a16:creationId xmlns:a16="http://schemas.microsoft.com/office/drawing/2014/main" id="{9D619058-8AFB-AF2A-9E94-C0356FEFD75F}"/>
              </a:ext>
            </a:extLst>
          </p:cNvPr>
          <p:cNvSpPr/>
          <p:nvPr/>
        </p:nvSpPr>
        <p:spPr>
          <a:xfrm>
            <a:off x="5235893" y="632650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Adding a sensor for precise temperature monitoring during cooking.</a:t>
            </a:r>
            <a:endParaRPr lang="en-US" sz="1750" dirty="0"/>
          </a:p>
        </p:txBody>
      </p:sp>
    </p:spTree>
    <p:extLst>
      <p:ext uri="{BB962C8B-B14F-4D97-AF65-F5344CB8AC3E}">
        <p14:creationId xmlns:p14="http://schemas.microsoft.com/office/powerpoint/2010/main" val="408592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11314C2-1030-48D9-7DCF-3F30EE0CD23D}"/>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B97A6DC3-7895-333C-FD0A-6334F720E4C0}"/>
              </a:ext>
            </a:extLst>
          </p:cNvPr>
          <p:cNvSpPr/>
          <p:nvPr/>
        </p:nvSpPr>
        <p:spPr>
          <a:xfrm>
            <a:off x="793790" y="2872978"/>
            <a:ext cx="7556421" cy="1417677"/>
          </a:xfrm>
          <a:prstGeom prst="rect">
            <a:avLst/>
          </a:prstGeom>
          <a:noFill/>
          <a:ln/>
        </p:spPr>
        <p:txBody>
          <a:bodyPr wrap="none" lIns="0" tIns="0" rIns="0" bIns="0" rtlCol="0" anchor="t"/>
          <a:lstStyle/>
          <a:p>
            <a:pPr marL="0" indent="0" algn="ctr">
              <a:lnSpc>
                <a:spcPts val="11150"/>
              </a:lnSpc>
              <a:buNone/>
            </a:pPr>
            <a:r>
              <a:rPr lang="en-US" sz="8900" dirty="0">
                <a:solidFill>
                  <a:srgbClr val="1B1B27"/>
                </a:solidFill>
                <a:latin typeface="Raleway" pitchFamily="34" charset="0"/>
                <a:ea typeface="Raleway" pitchFamily="34" charset="-122"/>
                <a:cs typeface="Raleway" pitchFamily="34" charset="-120"/>
              </a:rPr>
              <a:t>Thank You!</a:t>
            </a:r>
            <a:endParaRPr lang="en-US" sz="8900" dirty="0"/>
          </a:p>
        </p:txBody>
      </p:sp>
      <p:sp>
        <p:nvSpPr>
          <p:cNvPr id="4" name="Text 1">
            <a:extLst>
              <a:ext uri="{FF2B5EF4-FFF2-40B4-BE49-F238E27FC236}">
                <a16:creationId xmlns:a16="http://schemas.microsoft.com/office/drawing/2014/main" id="{78BE23BA-FEF0-1DDF-A138-1CB97F45BF90}"/>
              </a:ext>
            </a:extLst>
          </p:cNvPr>
          <p:cNvSpPr/>
          <p:nvPr/>
        </p:nvSpPr>
        <p:spPr>
          <a:xfrm>
            <a:off x="793790" y="4630817"/>
            <a:ext cx="7556421" cy="725805"/>
          </a:xfrm>
          <a:prstGeom prst="rect">
            <a:avLst/>
          </a:prstGeom>
          <a:noFill/>
          <a:ln/>
        </p:spPr>
        <p:txBody>
          <a:bodyPr wrap="square" lIns="0" tIns="0" rIns="0" bIns="0" rtlCol="0" anchor="t"/>
          <a:lstStyle/>
          <a:p>
            <a:pPr marL="0" indent="0" algn="l">
              <a:lnSpc>
                <a:spcPts val="2850"/>
              </a:lnSpc>
              <a:buNone/>
            </a:pPr>
            <a:endParaRPr lang="en-US" sz="1750" dirty="0"/>
          </a:p>
        </p:txBody>
      </p:sp>
    </p:spTree>
    <p:extLst>
      <p:ext uri="{BB962C8B-B14F-4D97-AF65-F5344CB8AC3E}">
        <p14:creationId xmlns:p14="http://schemas.microsoft.com/office/powerpoint/2010/main" val="3554611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 0"/>
          <p:cNvSpPr/>
          <p:nvPr/>
        </p:nvSpPr>
        <p:spPr>
          <a:xfrm>
            <a:off x="6324124" y="1382078"/>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Internship Overview</a:t>
            </a:r>
            <a:endParaRPr lang="en-US" sz="4400" dirty="0"/>
          </a:p>
        </p:txBody>
      </p:sp>
      <p:sp>
        <p:nvSpPr>
          <p:cNvPr id="4" name="Text 1"/>
          <p:cNvSpPr/>
          <p:nvPr/>
        </p:nvSpPr>
        <p:spPr>
          <a:xfrm>
            <a:off x="6324124" y="2368497"/>
            <a:ext cx="7468553"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About Emertxe Technologies:</a:t>
            </a:r>
            <a:r>
              <a:rPr lang="en-US" sz="1850" dirty="0">
                <a:solidFill>
                  <a:srgbClr val="00002E"/>
                </a:solidFill>
                <a:latin typeface="PT Sans" pitchFamily="34" charset="0"/>
                <a:ea typeface="PT Sans" pitchFamily="34" charset="-122"/>
                <a:cs typeface="PT Sans" pitchFamily="34" charset="-120"/>
              </a:rPr>
              <a:t> A leading institution focused on embedded systems training and development, providing hands-on experience with cutting-edge technologies.</a:t>
            </a:r>
            <a:endParaRPr lang="en-US" sz="1850" dirty="0"/>
          </a:p>
        </p:txBody>
      </p:sp>
      <p:sp>
        <p:nvSpPr>
          <p:cNvPr id="5" name="Text 2"/>
          <p:cNvSpPr/>
          <p:nvPr/>
        </p:nvSpPr>
        <p:spPr>
          <a:xfrm>
            <a:off x="6324124" y="3601270"/>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Duration of Internship:</a:t>
            </a:r>
            <a:r>
              <a:rPr lang="en-US" sz="1850" dirty="0">
                <a:solidFill>
                  <a:srgbClr val="00002E"/>
                </a:solidFill>
                <a:latin typeface="PT Sans" pitchFamily="34" charset="0"/>
                <a:ea typeface="PT Sans" pitchFamily="34" charset="-122"/>
                <a:cs typeface="PT Sans" pitchFamily="34" charset="-120"/>
              </a:rPr>
              <a:t> A comprehensive 4-week program designed to immerse interns in practical embedded systems projects.</a:t>
            </a:r>
            <a:endParaRPr lang="en-US" sz="1850" dirty="0"/>
          </a:p>
        </p:txBody>
      </p:sp>
      <p:sp>
        <p:nvSpPr>
          <p:cNvPr id="6" name="Text 3"/>
          <p:cNvSpPr/>
          <p:nvPr/>
        </p:nvSpPr>
        <p:spPr>
          <a:xfrm>
            <a:off x="6324124" y="4451019"/>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Domain:</a:t>
            </a:r>
            <a:r>
              <a:rPr lang="en-US" sz="1850" dirty="0">
                <a:solidFill>
                  <a:srgbClr val="00002E"/>
                </a:solidFill>
                <a:latin typeface="PT Sans" pitchFamily="34" charset="0"/>
                <a:ea typeface="PT Sans" pitchFamily="34" charset="-122"/>
                <a:cs typeface="PT Sans" pitchFamily="34" charset="-120"/>
              </a:rPr>
              <a:t> Specializing in Embedded Systems, with a focus on microcontroller-based applications.</a:t>
            </a:r>
            <a:endParaRPr lang="en-US" sz="1850" dirty="0"/>
          </a:p>
        </p:txBody>
      </p:sp>
      <p:sp>
        <p:nvSpPr>
          <p:cNvPr id="7" name="Text 4"/>
          <p:cNvSpPr/>
          <p:nvPr/>
        </p:nvSpPr>
        <p:spPr>
          <a:xfrm>
            <a:off x="6324124" y="5300768"/>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Technologies Learned:</a:t>
            </a:r>
            <a:r>
              <a:rPr lang="en-US" sz="1850" dirty="0">
                <a:solidFill>
                  <a:srgbClr val="00002E"/>
                </a:solidFill>
                <a:latin typeface="PT Sans" pitchFamily="34" charset="0"/>
                <a:ea typeface="PT Sans" pitchFamily="34" charset="-122"/>
                <a:cs typeface="PT Sans" pitchFamily="34" charset="-120"/>
              </a:rPr>
              <a:t> Gained proficiency in various embedded tools, programming languages, and hardware interfacing techniques.</a:t>
            </a:r>
            <a:endParaRPr lang="en-US" sz="1850" dirty="0"/>
          </a:p>
        </p:txBody>
      </p:sp>
      <p:sp>
        <p:nvSpPr>
          <p:cNvPr id="9" name="AutoShape 6" descr="Image of ">
            <a:extLst>
              <a:ext uri="{FF2B5EF4-FFF2-40B4-BE49-F238E27FC236}">
                <a16:creationId xmlns:a16="http://schemas.microsoft.com/office/drawing/2014/main" id="{B18CDA93-C3F7-DC5F-E387-8C25C6160161}"/>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78D7AD46-0DB1-F719-0B56-13AAC96A5BFB}"/>
              </a:ext>
            </a:extLst>
          </p:cNvPr>
          <p:cNvPicPr>
            <a:picLocks noChangeAspect="1"/>
          </p:cNvPicPr>
          <p:nvPr/>
        </p:nvPicPr>
        <p:blipFill>
          <a:blip r:embed="rId3"/>
          <a:stretch>
            <a:fillRect/>
          </a:stretch>
        </p:blipFill>
        <p:spPr>
          <a:xfrm>
            <a:off x="0" y="0"/>
            <a:ext cx="6099717"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 0"/>
          <p:cNvSpPr/>
          <p:nvPr/>
        </p:nvSpPr>
        <p:spPr>
          <a:xfrm>
            <a:off x="837724" y="914995"/>
            <a:ext cx="6945630"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Key Goals of the Internship</a:t>
            </a:r>
            <a:endParaRPr lang="en-US" sz="4400" dirty="0"/>
          </a:p>
        </p:txBody>
      </p:sp>
      <p:sp>
        <p:nvSpPr>
          <p:cNvPr id="3" name="Shape 1"/>
          <p:cNvSpPr/>
          <p:nvPr/>
        </p:nvSpPr>
        <p:spPr>
          <a:xfrm>
            <a:off x="837724" y="2456736"/>
            <a:ext cx="6357818" cy="2129790"/>
          </a:xfrm>
          <a:prstGeom prst="roundRect">
            <a:avLst>
              <a:gd name="adj" fmla="val 6869"/>
            </a:avLst>
          </a:prstGeom>
          <a:solidFill>
            <a:srgbClr val="F3F3FF">
              <a:alpha val="75000"/>
            </a:srgbClr>
          </a:solidFill>
          <a:ln/>
        </p:spPr>
        <p:txBody>
          <a:bodyPr/>
          <a:lstStyle/>
          <a:p>
            <a:endParaRPr lang="en-IN"/>
          </a:p>
        </p:txBody>
      </p:sp>
      <p:sp>
        <p:nvSpPr>
          <p:cNvPr id="4" name="Shape 2"/>
          <p:cNvSpPr/>
          <p:nvPr/>
        </p:nvSpPr>
        <p:spPr>
          <a:xfrm>
            <a:off x="837724" y="2426256"/>
            <a:ext cx="6357818" cy="121920"/>
          </a:xfrm>
          <a:prstGeom prst="roundRect">
            <a:avLst>
              <a:gd name="adj" fmla="val 294514"/>
            </a:avLst>
          </a:prstGeom>
          <a:solidFill>
            <a:srgbClr val="2D4DF2"/>
          </a:solidFill>
          <a:ln/>
        </p:spPr>
        <p:txBody>
          <a:bodyPr/>
          <a:lstStyle/>
          <a:p>
            <a:endParaRPr lang="en-IN"/>
          </a:p>
        </p:txBody>
      </p:sp>
      <p:sp>
        <p:nvSpPr>
          <p:cNvPr id="5" name="Shape 3"/>
          <p:cNvSpPr/>
          <p:nvPr/>
        </p:nvSpPr>
        <p:spPr>
          <a:xfrm>
            <a:off x="3657540" y="2097762"/>
            <a:ext cx="718066" cy="718066"/>
          </a:xfrm>
          <a:prstGeom prst="roundRect">
            <a:avLst>
              <a:gd name="adj" fmla="val 127342"/>
            </a:avLst>
          </a:prstGeom>
          <a:solidFill>
            <a:srgbClr val="2D4DF2"/>
          </a:solidFill>
          <a:ln/>
        </p:spPr>
        <p:txBody>
          <a:bodyPr/>
          <a:lstStyle/>
          <a:p>
            <a:endParaRPr lang="en-IN"/>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2925" y="2313146"/>
            <a:ext cx="287179" cy="287179"/>
          </a:xfrm>
          <a:prstGeom prst="rect">
            <a:avLst/>
          </a:prstGeom>
        </p:spPr>
      </p:pic>
      <p:sp>
        <p:nvSpPr>
          <p:cNvPr id="7" name="Text 4"/>
          <p:cNvSpPr/>
          <p:nvPr/>
        </p:nvSpPr>
        <p:spPr>
          <a:xfrm>
            <a:off x="1107519" y="3055144"/>
            <a:ext cx="4297680"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Embedded System Fundamentals</a:t>
            </a:r>
            <a:endParaRPr lang="en-US" sz="2200" dirty="0"/>
          </a:p>
        </p:txBody>
      </p:sp>
      <p:sp>
        <p:nvSpPr>
          <p:cNvPr id="8" name="Text 5"/>
          <p:cNvSpPr/>
          <p:nvPr/>
        </p:nvSpPr>
        <p:spPr>
          <a:xfrm>
            <a:off x="1107519" y="3550682"/>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Deep dive into the core concepts and architecture of embedded systems.</a:t>
            </a:r>
            <a:endParaRPr lang="en-US" sz="1850" dirty="0"/>
          </a:p>
        </p:txBody>
      </p:sp>
      <p:sp>
        <p:nvSpPr>
          <p:cNvPr id="9" name="Shape 6"/>
          <p:cNvSpPr/>
          <p:nvPr/>
        </p:nvSpPr>
        <p:spPr>
          <a:xfrm>
            <a:off x="7434858" y="2456736"/>
            <a:ext cx="6357818" cy="2129790"/>
          </a:xfrm>
          <a:prstGeom prst="roundRect">
            <a:avLst>
              <a:gd name="adj" fmla="val 6869"/>
            </a:avLst>
          </a:prstGeom>
          <a:solidFill>
            <a:srgbClr val="F3F3FF">
              <a:alpha val="75000"/>
            </a:srgbClr>
          </a:solidFill>
          <a:ln/>
        </p:spPr>
        <p:txBody>
          <a:bodyPr/>
          <a:lstStyle/>
          <a:p>
            <a:endParaRPr lang="en-IN"/>
          </a:p>
        </p:txBody>
      </p:sp>
      <p:sp>
        <p:nvSpPr>
          <p:cNvPr id="10" name="Shape 7"/>
          <p:cNvSpPr/>
          <p:nvPr/>
        </p:nvSpPr>
        <p:spPr>
          <a:xfrm>
            <a:off x="7434858" y="2426256"/>
            <a:ext cx="6357818" cy="121920"/>
          </a:xfrm>
          <a:prstGeom prst="roundRect">
            <a:avLst>
              <a:gd name="adj" fmla="val 294514"/>
            </a:avLst>
          </a:prstGeom>
          <a:solidFill>
            <a:srgbClr val="018CE1"/>
          </a:solidFill>
          <a:ln/>
        </p:spPr>
        <p:txBody>
          <a:bodyPr/>
          <a:lstStyle/>
          <a:p>
            <a:endParaRPr lang="en-IN"/>
          </a:p>
        </p:txBody>
      </p:sp>
      <p:sp>
        <p:nvSpPr>
          <p:cNvPr id="11" name="Shape 8"/>
          <p:cNvSpPr/>
          <p:nvPr/>
        </p:nvSpPr>
        <p:spPr>
          <a:xfrm>
            <a:off x="10254675" y="2097762"/>
            <a:ext cx="718066" cy="718066"/>
          </a:xfrm>
          <a:prstGeom prst="roundRect">
            <a:avLst>
              <a:gd name="adj" fmla="val 127342"/>
            </a:avLst>
          </a:prstGeom>
          <a:solidFill>
            <a:srgbClr val="2D4DF2"/>
          </a:solidFill>
          <a:ln/>
        </p:spPr>
        <p:txBody>
          <a:bodyPr/>
          <a:lstStyle/>
          <a:p>
            <a:endParaRPr lang="en-IN"/>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0059" y="2313146"/>
            <a:ext cx="287179" cy="287179"/>
          </a:xfrm>
          <a:prstGeom prst="rect">
            <a:avLst/>
          </a:prstGeom>
        </p:spPr>
      </p:pic>
      <p:sp>
        <p:nvSpPr>
          <p:cNvPr id="13" name="Text 9"/>
          <p:cNvSpPr/>
          <p:nvPr/>
        </p:nvSpPr>
        <p:spPr>
          <a:xfrm>
            <a:off x="7704653" y="3055144"/>
            <a:ext cx="3767138"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Microcontroller Programming</a:t>
            </a:r>
            <a:endParaRPr lang="en-US" sz="2200" dirty="0"/>
          </a:p>
        </p:txBody>
      </p:sp>
      <p:sp>
        <p:nvSpPr>
          <p:cNvPr id="14" name="Text 10"/>
          <p:cNvSpPr/>
          <p:nvPr/>
        </p:nvSpPr>
        <p:spPr>
          <a:xfrm>
            <a:off x="7704653" y="3550682"/>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Mastering the art of writing efficient code for microcontrollers like PIC16F877A.</a:t>
            </a:r>
            <a:endParaRPr lang="en-US" sz="1850" dirty="0"/>
          </a:p>
        </p:txBody>
      </p:sp>
      <p:sp>
        <p:nvSpPr>
          <p:cNvPr id="15" name="Shape 11"/>
          <p:cNvSpPr/>
          <p:nvPr/>
        </p:nvSpPr>
        <p:spPr>
          <a:xfrm>
            <a:off x="837724" y="5184815"/>
            <a:ext cx="6357818" cy="2129790"/>
          </a:xfrm>
          <a:prstGeom prst="roundRect">
            <a:avLst>
              <a:gd name="adj" fmla="val 6869"/>
            </a:avLst>
          </a:prstGeom>
          <a:solidFill>
            <a:srgbClr val="F3F3FF">
              <a:alpha val="75000"/>
            </a:srgbClr>
          </a:solidFill>
          <a:ln/>
        </p:spPr>
        <p:txBody>
          <a:bodyPr/>
          <a:lstStyle/>
          <a:p>
            <a:endParaRPr lang="en-IN"/>
          </a:p>
        </p:txBody>
      </p:sp>
      <p:sp>
        <p:nvSpPr>
          <p:cNvPr id="16" name="Shape 12"/>
          <p:cNvSpPr/>
          <p:nvPr/>
        </p:nvSpPr>
        <p:spPr>
          <a:xfrm>
            <a:off x="837724" y="5154335"/>
            <a:ext cx="6357818" cy="121920"/>
          </a:xfrm>
          <a:prstGeom prst="roundRect">
            <a:avLst>
              <a:gd name="adj" fmla="val 294514"/>
            </a:avLst>
          </a:prstGeom>
          <a:solidFill>
            <a:srgbClr val="DA33BF"/>
          </a:solidFill>
          <a:ln/>
        </p:spPr>
        <p:txBody>
          <a:bodyPr/>
          <a:lstStyle/>
          <a:p>
            <a:endParaRPr lang="en-IN"/>
          </a:p>
        </p:txBody>
      </p:sp>
      <p:sp>
        <p:nvSpPr>
          <p:cNvPr id="17" name="Shape 13"/>
          <p:cNvSpPr/>
          <p:nvPr/>
        </p:nvSpPr>
        <p:spPr>
          <a:xfrm>
            <a:off x="3657540" y="4825841"/>
            <a:ext cx="718066" cy="718066"/>
          </a:xfrm>
          <a:prstGeom prst="roundRect">
            <a:avLst>
              <a:gd name="adj" fmla="val 127342"/>
            </a:avLst>
          </a:prstGeom>
          <a:solidFill>
            <a:srgbClr val="2D4DF2"/>
          </a:solidFill>
          <a:ln/>
        </p:spPr>
        <p:txBody>
          <a:bodyPr/>
          <a:lstStyle/>
          <a:p>
            <a:endParaRPr lang="en-IN"/>
          </a:p>
        </p:txBody>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72925" y="5041225"/>
            <a:ext cx="287179" cy="287179"/>
          </a:xfrm>
          <a:prstGeom prst="rect">
            <a:avLst/>
          </a:prstGeom>
        </p:spPr>
      </p:pic>
      <p:sp>
        <p:nvSpPr>
          <p:cNvPr id="19" name="Text 14"/>
          <p:cNvSpPr/>
          <p:nvPr/>
        </p:nvSpPr>
        <p:spPr>
          <a:xfrm>
            <a:off x="1107519" y="578322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Interface Peripherals</a:t>
            </a:r>
            <a:endParaRPr lang="en-US" sz="2200" dirty="0"/>
          </a:p>
        </p:txBody>
      </p:sp>
      <p:sp>
        <p:nvSpPr>
          <p:cNvPr id="20" name="Text 15"/>
          <p:cNvSpPr/>
          <p:nvPr/>
        </p:nvSpPr>
        <p:spPr>
          <a:xfrm>
            <a:off x="1107519" y="6278761"/>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Hands-on experience with connecting and controlling various external devices.</a:t>
            </a:r>
            <a:endParaRPr lang="en-US" sz="1850" dirty="0"/>
          </a:p>
        </p:txBody>
      </p:sp>
      <p:sp>
        <p:nvSpPr>
          <p:cNvPr id="21" name="Shape 16"/>
          <p:cNvSpPr/>
          <p:nvPr/>
        </p:nvSpPr>
        <p:spPr>
          <a:xfrm>
            <a:off x="7434858" y="5184815"/>
            <a:ext cx="6357818" cy="2129790"/>
          </a:xfrm>
          <a:prstGeom prst="roundRect">
            <a:avLst>
              <a:gd name="adj" fmla="val 6869"/>
            </a:avLst>
          </a:prstGeom>
          <a:solidFill>
            <a:srgbClr val="F3F3FF">
              <a:alpha val="75000"/>
            </a:srgbClr>
          </a:solidFill>
          <a:ln/>
        </p:spPr>
        <p:txBody>
          <a:bodyPr/>
          <a:lstStyle/>
          <a:p>
            <a:endParaRPr lang="en-IN"/>
          </a:p>
        </p:txBody>
      </p:sp>
      <p:sp>
        <p:nvSpPr>
          <p:cNvPr id="22" name="Shape 17"/>
          <p:cNvSpPr/>
          <p:nvPr/>
        </p:nvSpPr>
        <p:spPr>
          <a:xfrm>
            <a:off x="7434858" y="5154335"/>
            <a:ext cx="6357818" cy="121920"/>
          </a:xfrm>
          <a:prstGeom prst="roundRect">
            <a:avLst>
              <a:gd name="adj" fmla="val 294514"/>
            </a:avLst>
          </a:prstGeom>
          <a:solidFill>
            <a:srgbClr val="2D4DF2"/>
          </a:solidFill>
          <a:ln/>
        </p:spPr>
        <p:txBody>
          <a:bodyPr/>
          <a:lstStyle/>
          <a:p>
            <a:endParaRPr lang="en-IN"/>
          </a:p>
        </p:txBody>
      </p:sp>
      <p:sp>
        <p:nvSpPr>
          <p:cNvPr id="23" name="Shape 18"/>
          <p:cNvSpPr/>
          <p:nvPr/>
        </p:nvSpPr>
        <p:spPr>
          <a:xfrm>
            <a:off x="10254675" y="4825841"/>
            <a:ext cx="718066" cy="718066"/>
          </a:xfrm>
          <a:prstGeom prst="roundRect">
            <a:avLst>
              <a:gd name="adj" fmla="val 127342"/>
            </a:avLst>
          </a:prstGeom>
          <a:solidFill>
            <a:srgbClr val="2D4DF2"/>
          </a:solidFill>
          <a:ln/>
        </p:spPr>
        <p:txBody>
          <a:bodyPr/>
          <a:lstStyle/>
          <a:p>
            <a:endParaRPr lang="en-IN"/>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0059" y="5041225"/>
            <a:ext cx="287179" cy="287179"/>
          </a:xfrm>
          <a:prstGeom prst="rect">
            <a:avLst/>
          </a:prstGeom>
        </p:spPr>
      </p:pic>
      <p:sp>
        <p:nvSpPr>
          <p:cNvPr id="25" name="Text 19"/>
          <p:cNvSpPr/>
          <p:nvPr/>
        </p:nvSpPr>
        <p:spPr>
          <a:xfrm>
            <a:off x="7704653" y="5783223"/>
            <a:ext cx="3662124"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Develop a Real-Time Project</a:t>
            </a:r>
            <a:endParaRPr lang="en-US" sz="2200" dirty="0"/>
          </a:p>
        </p:txBody>
      </p:sp>
      <p:sp>
        <p:nvSpPr>
          <p:cNvPr id="26" name="Text 20"/>
          <p:cNvSpPr/>
          <p:nvPr/>
        </p:nvSpPr>
        <p:spPr>
          <a:xfrm>
            <a:off x="7704653" y="6278761"/>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Applying learned skills to build a functional embedded system application from scratch.</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 0"/>
          <p:cNvSpPr/>
          <p:nvPr/>
        </p:nvSpPr>
        <p:spPr>
          <a:xfrm>
            <a:off x="1481137" y="538996"/>
            <a:ext cx="7372112" cy="576501"/>
          </a:xfrm>
          <a:prstGeom prst="rect">
            <a:avLst/>
          </a:prstGeom>
          <a:noFill/>
          <a:ln/>
        </p:spPr>
        <p:txBody>
          <a:bodyPr wrap="none" lIns="0" tIns="0" rIns="0" bIns="0" rtlCol="0" anchor="t"/>
          <a:lstStyle/>
          <a:p>
            <a:pPr marL="0" indent="0" algn="l">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Introduction to Embedded Systems</a:t>
            </a:r>
            <a:endParaRPr lang="en-US" sz="3600" dirty="0"/>
          </a:p>
        </p:txBody>
      </p:sp>
      <p:sp>
        <p:nvSpPr>
          <p:cNvPr id="4" name="Text 1"/>
          <p:cNvSpPr/>
          <p:nvPr/>
        </p:nvSpPr>
        <p:spPr>
          <a:xfrm>
            <a:off x="7561778" y="1605439"/>
            <a:ext cx="3235643" cy="288250"/>
          </a:xfrm>
          <a:prstGeom prst="rect">
            <a:avLst/>
          </a:prstGeom>
          <a:noFill/>
          <a:ln/>
        </p:spPr>
        <p:txBody>
          <a:bodyPr wrap="none" lIns="0" tIns="0" rIns="0" bIns="0" rtlCol="0" anchor="t"/>
          <a:lstStyle/>
          <a:p>
            <a:pPr marL="0" indent="0" algn="l">
              <a:lnSpc>
                <a:spcPts val="2250"/>
              </a:lnSpc>
              <a:buNone/>
            </a:pPr>
            <a:r>
              <a:rPr lang="en-US" sz="2400" b="1" dirty="0">
                <a:solidFill>
                  <a:srgbClr val="00002E"/>
                </a:solidFill>
                <a:latin typeface="Nunito Semi Bold" pitchFamily="34" charset="0"/>
                <a:ea typeface="Nunito Semi Bold" pitchFamily="34" charset="-122"/>
                <a:cs typeface="Nunito Semi Bold" pitchFamily="34" charset="-120"/>
              </a:rPr>
              <a:t>What are Embedded Systems?</a:t>
            </a:r>
            <a:endParaRPr lang="en-US" sz="2400" b="1" dirty="0"/>
          </a:p>
        </p:txBody>
      </p:sp>
      <p:sp>
        <p:nvSpPr>
          <p:cNvPr id="5" name="Text 2"/>
          <p:cNvSpPr/>
          <p:nvPr/>
        </p:nvSpPr>
        <p:spPr>
          <a:xfrm>
            <a:off x="7561778" y="2089666"/>
            <a:ext cx="5594866" cy="1253966"/>
          </a:xfrm>
          <a:prstGeom prst="rect">
            <a:avLst/>
          </a:prstGeom>
          <a:noFill/>
          <a:ln/>
        </p:spPr>
        <p:txBody>
          <a:bodyPr wrap="square" lIns="0" tIns="0" rIns="0" bIns="0" rtlCol="0" anchor="t"/>
          <a:lstStyle/>
          <a:p>
            <a:pPr marL="0" indent="0" algn="l">
              <a:lnSpc>
                <a:spcPts val="2450"/>
              </a:lnSpc>
              <a:buNone/>
            </a:pPr>
            <a:r>
              <a:rPr lang="en-US" sz="1600" dirty="0">
                <a:solidFill>
                  <a:srgbClr val="00002E"/>
                </a:solidFill>
                <a:latin typeface="PT Sans" pitchFamily="34" charset="0"/>
                <a:ea typeface="PT Sans" pitchFamily="34" charset="-122"/>
                <a:cs typeface="PT Sans" pitchFamily="34" charset="-120"/>
              </a:rPr>
              <a:t>An embedded system is a computer system—a combination of a computer processor, computer memory, and input/output peripheral devices—designed for a specific function within a larger mechanical or electrical system.</a:t>
            </a:r>
            <a:endParaRPr lang="en-US" sz="1600" dirty="0"/>
          </a:p>
        </p:txBody>
      </p:sp>
      <p:sp>
        <p:nvSpPr>
          <p:cNvPr id="6" name="Text 3"/>
          <p:cNvSpPr/>
          <p:nvPr/>
        </p:nvSpPr>
        <p:spPr>
          <a:xfrm>
            <a:off x="7561778" y="3539609"/>
            <a:ext cx="2305883" cy="288250"/>
          </a:xfrm>
          <a:prstGeom prst="rect">
            <a:avLst/>
          </a:prstGeom>
          <a:noFill/>
          <a:ln/>
        </p:spPr>
        <p:txBody>
          <a:bodyPr wrap="none" lIns="0" tIns="0" rIns="0" bIns="0" rtlCol="0" anchor="t"/>
          <a:lstStyle/>
          <a:p>
            <a:pPr marL="0" indent="0" algn="l">
              <a:lnSpc>
                <a:spcPts val="2250"/>
              </a:lnSpc>
              <a:buNone/>
            </a:pPr>
            <a:r>
              <a:rPr lang="en-US" sz="2400" b="1" dirty="0">
                <a:solidFill>
                  <a:srgbClr val="00002E"/>
                </a:solidFill>
                <a:latin typeface="Nunito Semi Bold" pitchFamily="34" charset="0"/>
                <a:ea typeface="Nunito Semi Bold" pitchFamily="34" charset="-122"/>
                <a:cs typeface="Nunito Semi Bold" pitchFamily="34" charset="-120"/>
              </a:rPr>
              <a:t>Basic Components</a:t>
            </a:r>
            <a:endParaRPr lang="en-US" sz="2400" b="1" dirty="0"/>
          </a:p>
        </p:txBody>
      </p:sp>
      <p:sp>
        <p:nvSpPr>
          <p:cNvPr id="7" name="Text 4"/>
          <p:cNvSpPr/>
          <p:nvPr/>
        </p:nvSpPr>
        <p:spPr>
          <a:xfrm>
            <a:off x="7561778" y="4023836"/>
            <a:ext cx="5594866" cy="313492"/>
          </a:xfrm>
          <a:prstGeom prst="rect">
            <a:avLst/>
          </a:prstGeom>
          <a:noFill/>
          <a:ln/>
        </p:spPr>
        <p:txBody>
          <a:bodyPr wrap="none" lIns="0" tIns="0" rIns="0" bIns="0" rtlCol="0" anchor="t"/>
          <a:lstStyle/>
          <a:p>
            <a:pPr marL="342900" indent="-342900" algn="l">
              <a:lnSpc>
                <a:spcPts val="2450"/>
              </a:lnSpc>
              <a:buSzPct val="100000"/>
              <a:buChar char="•"/>
            </a:pPr>
            <a:r>
              <a:rPr lang="en-US" sz="1600" dirty="0">
                <a:solidFill>
                  <a:srgbClr val="00002E"/>
                </a:solidFill>
                <a:latin typeface="PT Sans" pitchFamily="34" charset="0"/>
                <a:ea typeface="PT Sans" pitchFamily="34" charset="-122"/>
                <a:cs typeface="PT Sans" pitchFamily="34" charset="-120"/>
              </a:rPr>
              <a:t>Microcontroller/Microprocessor</a:t>
            </a:r>
            <a:endParaRPr lang="en-US" sz="1600" dirty="0"/>
          </a:p>
        </p:txBody>
      </p:sp>
      <p:sp>
        <p:nvSpPr>
          <p:cNvPr id="8" name="Text 5"/>
          <p:cNvSpPr/>
          <p:nvPr/>
        </p:nvSpPr>
        <p:spPr>
          <a:xfrm>
            <a:off x="7561778" y="4405908"/>
            <a:ext cx="5594866" cy="313492"/>
          </a:xfrm>
          <a:prstGeom prst="rect">
            <a:avLst/>
          </a:prstGeom>
          <a:noFill/>
          <a:ln/>
        </p:spPr>
        <p:txBody>
          <a:bodyPr wrap="none" lIns="0" tIns="0" rIns="0" bIns="0" rtlCol="0" anchor="t"/>
          <a:lstStyle/>
          <a:p>
            <a:pPr marL="342900" indent="-342900" algn="l">
              <a:lnSpc>
                <a:spcPts val="2450"/>
              </a:lnSpc>
              <a:buSzPct val="100000"/>
              <a:buChar char="•"/>
            </a:pPr>
            <a:r>
              <a:rPr lang="en-US" sz="1600" dirty="0">
                <a:solidFill>
                  <a:srgbClr val="00002E"/>
                </a:solidFill>
                <a:latin typeface="PT Sans" pitchFamily="34" charset="0"/>
                <a:ea typeface="PT Sans" pitchFamily="34" charset="-122"/>
                <a:cs typeface="PT Sans" pitchFamily="34" charset="-120"/>
              </a:rPr>
              <a:t>Memory (RAM, ROM, EEPROM)</a:t>
            </a:r>
            <a:endParaRPr lang="en-US" sz="1600" dirty="0"/>
          </a:p>
        </p:txBody>
      </p:sp>
      <p:sp>
        <p:nvSpPr>
          <p:cNvPr id="9" name="Text 6"/>
          <p:cNvSpPr/>
          <p:nvPr/>
        </p:nvSpPr>
        <p:spPr>
          <a:xfrm>
            <a:off x="7561778" y="4787979"/>
            <a:ext cx="5594866" cy="313492"/>
          </a:xfrm>
          <a:prstGeom prst="rect">
            <a:avLst/>
          </a:prstGeom>
          <a:noFill/>
          <a:ln/>
        </p:spPr>
        <p:txBody>
          <a:bodyPr wrap="none" lIns="0" tIns="0" rIns="0" bIns="0" rtlCol="0" anchor="t"/>
          <a:lstStyle/>
          <a:p>
            <a:pPr marL="342900" indent="-342900" algn="l">
              <a:lnSpc>
                <a:spcPts val="2450"/>
              </a:lnSpc>
              <a:buSzPct val="100000"/>
              <a:buChar char="•"/>
            </a:pPr>
            <a:r>
              <a:rPr lang="en-US" sz="1600" dirty="0">
                <a:solidFill>
                  <a:srgbClr val="00002E"/>
                </a:solidFill>
                <a:latin typeface="PT Sans" pitchFamily="34" charset="0"/>
                <a:ea typeface="PT Sans" pitchFamily="34" charset="-122"/>
                <a:cs typeface="PT Sans" pitchFamily="34" charset="-120"/>
              </a:rPr>
              <a:t>Input/Output Ports</a:t>
            </a:r>
            <a:endParaRPr lang="en-US" sz="1600" dirty="0"/>
          </a:p>
        </p:txBody>
      </p:sp>
      <p:sp>
        <p:nvSpPr>
          <p:cNvPr id="10" name="Text 7"/>
          <p:cNvSpPr/>
          <p:nvPr/>
        </p:nvSpPr>
        <p:spPr>
          <a:xfrm>
            <a:off x="7561778" y="5170051"/>
            <a:ext cx="5594866" cy="313492"/>
          </a:xfrm>
          <a:prstGeom prst="rect">
            <a:avLst/>
          </a:prstGeom>
          <a:noFill/>
          <a:ln/>
        </p:spPr>
        <p:txBody>
          <a:bodyPr wrap="none" lIns="0" tIns="0" rIns="0" bIns="0" rtlCol="0" anchor="t"/>
          <a:lstStyle/>
          <a:p>
            <a:pPr marL="342900" indent="-342900" algn="l">
              <a:lnSpc>
                <a:spcPts val="2450"/>
              </a:lnSpc>
              <a:buSzPct val="100000"/>
              <a:buChar char="•"/>
            </a:pPr>
            <a:r>
              <a:rPr lang="en-US" sz="1600" dirty="0">
                <a:solidFill>
                  <a:srgbClr val="00002E"/>
                </a:solidFill>
                <a:latin typeface="PT Sans" pitchFamily="34" charset="0"/>
                <a:ea typeface="PT Sans" pitchFamily="34" charset="-122"/>
                <a:cs typeface="PT Sans" pitchFamily="34" charset="-120"/>
              </a:rPr>
              <a:t>Sensors &amp; Actuators</a:t>
            </a:r>
            <a:endParaRPr lang="en-US" sz="1600" dirty="0"/>
          </a:p>
        </p:txBody>
      </p:sp>
      <p:sp>
        <p:nvSpPr>
          <p:cNvPr id="11" name="Text 8"/>
          <p:cNvSpPr/>
          <p:nvPr/>
        </p:nvSpPr>
        <p:spPr>
          <a:xfrm>
            <a:off x="7561778" y="5679519"/>
            <a:ext cx="2305883" cy="288250"/>
          </a:xfrm>
          <a:prstGeom prst="rect">
            <a:avLst/>
          </a:prstGeom>
          <a:noFill/>
          <a:ln/>
        </p:spPr>
        <p:txBody>
          <a:bodyPr wrap="none" lIns="0" tIns="0" rIns="0" bIns="0" rtlCol="0" anchor="t"/>
          <a:lstStyle/>
          <a:p>
            <a:pPr marL="0" indent="0" algn="l">
              <a:lnSpc>
                <a:spcPts val="2250"/>
              </a:lnSpc>
              <a:buNone/>
            </a:pPr>
            <a:r>
              <a:rPr lang="en-US" sz="2400" b="1" dirty="0">
                <a:solidFill>
                  <a:srgbClr val="00002E"/>
                </a:solidFill>
                <a:latin typeface="Nunito Semi Bold" pitchFamily="34" charset="0"/>
                <a:ea typeface="Nunito Semi Bold" pitchFamily="34" charset="-122"/>
                <a:cs typeface="Nunito Semi Bold" pitchFamily="34" charset="-120"/>
              </a:rPr>
              <a:t>Diverse Applications</a:t>
            </a:r>
            <a:endParaRPr lang="en-US" sz="2400" b="1" dirty="0"/>
          </a:p>
        </p:txBody>
      </p:sp>
      <p:sp>
        <p:nvSpPr>
          <p:cNvPr id="12" name="Text 9"/>
          <p:cNvSpPr/>
          <p:nvPr/>
        </p:nvSpPr>
        <p:spPr>
          <a:xfrm>
            <a:off x="7561778" y="6163747"/>
            <a:ext cx="5594866" cy="313492"/>
          </a:xfrm>
          <a:prstGeom prst="rect">
            <a:avLst/>
          </a:prstGeom>
          <a:noFill/>
          <a:ln/>
        </p:spPr>
        <p:txBody>
          <a:bodyPr wrap="none" lIns="0" tIns="0" rIns="0" bIns="0" rtlCol="0" anchor="t"/>
          <a:lstStyle/>
          <a:p>
            <a:pPr marL="342900" indent="-342900" algn="l">
              <a:lnSpc>
                <a:spcPts val="2450"/>
              </a:lnSpc>
              <a:buSzPct val="100000"/>
              <a:buChar char="•"/>
            </a:pPr>
            <a:r>
              <a:rPr lang="en-US" sz="1600" dirty="0">
                <a:solidFill>
                  <a:srgbClr val="00002E"/>
                </a:solidFill>
                <a:latin typeface="PT Sans" pitchFamily="34" charset="0"/>
                <a:ea typeface="PT Sans" pitchFamily="34" charset="-122"/>
                <a:cs typeface="PT Sans" pitchFamily="34" charset="-120"/>
              </a:rPr>
              <a:t>Consumer Electronics (Microwaves, Washing Machines)</a:t>
            </a:r>
            <a:endParaRPr lang="en-US" sz="1600" dirty="0"/>
          </a:p>
        </p:txBody>
      </p:sp>
      <p:sp>
        <p:nvSpPr>
          <p:cNvPr id="13" name="Text 10"/>
          <p:cNvSpPr/>
          <p:nvPr/>
        </p:nvSpPr>
        <p:spPr>
          <a:xfrm>
            <a:off x="7561778" y="6545818"/>
            <a:ext cx="5594866" cy="313492"/>
          </a:xfrm>
          <a:prstGeom prst="rect">
            <a:avLst/>
          </a:prstGeom>
          <a:noFill/>
          <a:ln/>
        </p:spPr>
        <p:txBody>
          <a:bodyPr wrap="none" lIns="0" tIns="0" rIns="0" bIns="0" rtlCol="0" anchor="t"/>
          <a:lstStyle/>
          <a:p>
            <a:pPr marL="342900" indent="-342900" algn="l">
              <a:lnSpc>
                <a:spcPts val="2450"/>
              </a:lnSpc>
              <a:buSzPct val="100000"/>
              <a:buChar char="•"/>
            </a:pPr>
            <a:r>
              <a:rPr lang="en-US" sz="1600" dirty="0">
                <a:solidFill>
                  <a:srgbClr val="00002E"/>
                </a:solidFill>
                <a:latin typeface="PT Sans" pitchFamily="34" charset="0"/>
                <a:ea typeface="PT Sans" pitchFamily="34" charset="-122"/>
                <a:cs typeface="PT Sans" pitchFamily="34" charset="-120"/>
              </a:rPr>
              <a:t>Automotive (Engine Control Units)</a:t>
            </a:r>
            <a:endParaRPr lang="en-US" sz="1600" dirty="0"/>
          </a:p>
        </p:txBody>
      </p:sp>
      <p:sp>
        <p:nvSpPr>
          <p:cNvPr id="14" name="Text 11"/>
          <p:cNvSpPr/>
          <p:nvPr/>
        </p:nvSpPr>
        <p:spPr>
          <a:xfrm>
            <a:off x="7561778" y="6927890"/>
            <a:ext cx="5594866" cy="313492"/>
          </a:xfrm>
          <a:prstGeom prst="rect">
            <a:avLst/>
          </a:prstGeom>
          <a:noFill/>
          <a:ln/>
        </p:spPr>
        <p:txBody>
          <a:bodyPr wrap="none" lIns="0" tIns="0" rIns="0" bIns="0" rtlCol="0" anchor="t"/>
          <a:lstStyle/>
          <a:p>
            <a:pPr marL="342900" indent="-342900" algn="l">
              <a:lnSpc>
                <a:spcPts val="2450"/>
              </a:lnSpc>
              <a:buSzPct val="100000"/>
              <a:buChar char="•"/>
            </a:pPr>
            <a:r>
              <a:rPr lang="en-US" sz="1600" dirty="0">
                <a:solidFill>
                  <a:srgbClr val="00002E"/>
                </a:solidFill>
                <a:latin typeface="PT Sans" pitchFamily="34" charset="0"/>
                <a:ea typeface="PT Sans" pitchFamily="34" charset="-122"/>
                <a:cs typeface="PT Sans" pitchFamily="34" charset="-120"/>
              </a:rPr>
              <a:t>Industrial Automation</a:t>
            </a:r>
            <a:endParaRPr lang="en-US" sz="1600" dirty="0"/>
          </a:p>
        </p:txBody>
      </p:sp>
      <p:sp>
        <p:nvSpPr>
          <p:cNvPr id="15" name="Text 12"/>
          <p:cNvSpPr/>
          <p:nvPr/>
        </p:nvSpPr>
        <p:spPr>
          <a:xfrm>
            <a:off x="7561778" y="7309961"/>
            <a:ext cx="5594866" cy="313492"/>
          </a:xfrm>
          <a:prstGeom prst="rect">
            <a:avLst/>
          </a:prstGeom>
          <a:noFill/>
          <a:ln/>
        </p:spPr>
        <p:txBody>
          <a:bodyPr wrap="none" lIns="0" tIns="0" rIns="0" bIns="0" rtlCol="0" anchor="t"/>
          <a:lstStyle/>
          <a:p>
            <a:pPr marL="342900" indent="-342900" algn="l">
              <a:lnSpc>
                <a:spcPts val="2450"/>
              </a:lnSpc>
              <a:buSzPct val="100000"/>
              <a:buChar char="•"/>
            </a:pPr>
            <a:r>
              <a:rPr lang="en-US" sz="1600" dirty="0">
                <a:solidFill>
                  <a:srgbClr val="00002E"/>
                </a:solidFill>
                <a:latin typeface="PT Sans" pitchFamily="34" charset="0"/>
                <a:ea typeface="PT Sans" pitchFamily="34" charset="-122"/>
                <a:cs typeface="PT Sans" pitchFamily="34" charset="-120"/>
              </a:rPr>
              <a:t>Medical Devices</a:t>
            </a:r>
            <a:endParaRPr lang="en-US" sz="1600" dirty="0"/>
          </a:p>
        </p:txBody>
      </p:sp>
      <p:pic>
        <p:nvPicPr>
          <p:cNvPr id="18" name="Picture 17">
            <a:extLst>
              <a:ext uri="{FF2B5EF4-FFF2-40B4-BE49-F238E27FC236}">
                <a16:creationId xmlns:a16="http://schemas.microsoft.com/office/drawing/2014/main" id="{D254D6AD-4DB1-C542-F3F7-F128C263A6E7}"/>
              </a:ext>
            </a:extLst>
          </p:cNvPr>
          <p:cNvPicPr>
            <a:picLocks noChangeAspect="1"/>
          </p:cNvPicPr>
          <p:nvPr/>
        </p:nvPicPr>
        <p:blipFill>
          <a:blip r:embed="rId3"/>
          <a:stretch>
            <a:fillRect/>
          </a:stretch>
        </p:blipFill>
        <p:spPr>
          <a:xfrm>
            <a:off x="591015" y="1551445"/>
            <a:ext cx="5952290" cy="63359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 0"/>
          <p:cNvSpPr/>
          <p:nvPr/>
        </p:nvSpPr>
        <p:spPr>
          <a:xfrm>
            <a:off x="6324124" y="157364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Project Objective: Microwave Oven Simulation</a:t>
            </a:r>
            <a:endParaRPr lang="en-US" sz="4400" dirty="0"/>
          </a:p>
        </p:txBody>
      </p:sp>
      <p:sp>
        <p:nvSpPr>
          <p:cNvPr id="4" name="Text 1"/>
          <p:cNvSpPr/>
          <p:nvPr/>
        </p:nvSpPr>
        <p:spPr>
          <a:xfrm>
            <a:off x="6324124" y="3340656"/>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Simulation:</a:t>
            </a:r>
            <a:r>
              <a:rPr lang="en-US" sz="1850" dirty="0">
                <a:solidFill>
                  <a:srgbClr val="00002E"/>
                </a:solidFill>
                <a:latin typeface="PT Sans" pitchFamily="34" charset="0"/>
                <a:ea typeface="PT Sans" pitchFamily="34" charset="-122"/>
                <a:cs typeface="PT Sans" pitchFamily="34" charset="-120"/>
              </a:rPr>
              <a:t> Developing a virtual model of a microwave oven using the PIC16F877A microcontroller.</a:t>
            </a:r>
            <a:endParaRPr lang="en-US" sz="1850" dirty="0"/>
          </a:p>
        </p:txBody>
      </p:sp>
      <p:sp>
        <p:nvSpPr>
          <p:cNvPr id="5" name="Text 2"/>
          <p:cNvSpPr/>
          <p:nvPr/>
        </p:nvSpPr>
        <p:spPr>
          <a:xfrm>
            <a:off x="6324124" y="4190405"/>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Multiple Operating Modes:</a:t>
            </a:r>
            <a:r>
              <a:rPr lang="en-US" sz="1850" dirty="0">
                <a:solidFill>
                  <a:srgbClr val="00002E"/>
                </a:solidFill>
                <a:latin typeface="PT Sans" pitchFamily="34" charset="0"/>
                <a:ea typeface="PT Sans" pitchFamily="34" charset="-122"/>
                <a:cs typeface="PT Sans" pitchFamily="34" charset="-120"/>
              </a:rPr>
              <a:t> Implementing distinct modes such as Microwave, Grill, and Convection for versatile cooking.</a:t>
            </a:r>
            <a:endParaRPr lang="en-US" sz="1850" dirty="0"/>
          </a:p>
        </p:txBody>
      </p:sp>
      <p:sp>
        <p:nvSpPr>
          <p:cNvPr id="6" name="Text 3"/>
          <p:cNvSpPr/>
          <p:nvPr/>
        </p:nvSpPr>
        <p:spPr>
          <a:xfrm>
            <a:off x="6324124" y="5040154"/>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User Interface:</a:t>
            </a:r>
            <a:r>
              <a:rPr lang="en-US" sz="1850" dirty="0">
                <a:solidFill>
                  <a:srgbClr val="00002E"/>
                </a:solidFill>
                <a:latin typeface="PT Sans" pitchFamily="34" charset="0"/>
                <a:ea typeface="PT Sans" pitchFamily="34" charset="-122"/>
                <a:cs typeface="PT Sans" pitchFamily="34" charset="-120"/>
              </a:rPr>
              <a:t> Designing an intuitive interface using a 4x4 matrix keypad for input and a 16x4 LCD for displaying information.</a:t>
            </a:r>
            <a:endParaRPr lang="en-US" sz="1850" dirty="0"/>
          </a:p>
        </p:txBody>
      </p:sp>
      <p:sp>
        <p:nvSpPr>
          <p:cNvPr id="7" name="Text 4"/>
          <p:cNvSpPr/>
          <p:nvPr/>
        </p:nvSpPr>
        <p:spPr>
          <a:xfrm>
            <a:off x="6324124" y="5889903"/>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Timer and Fan Control:</a:t>
            </a:r>
            <a:r>
              <a:rPr lang="en-US" sz="1850" dirty="0">
                <a:solidFill>
                  <a:srgbClr val="00002E"/>
                </a:solidFill>
                <a:latin typeface="PT Sans" pitchFamily="34" charset="0"/>
                <a:ea typeface="PT Sans" pitchFamily="34" charset="-122"/>
                <a:cs typeface="PT Sans" pitchFamily="34" charset="-120"/>
              </a:rPr>
              <a:t> Integrating precise timer functionalities and controlling a fan for proper ventilation and heat distribution.</a:t>
            </a:r>
            <a:endParaRPr lang="en-US" sz="1850" dirty="0"/>
          </a:p>
        </p:txBody>
      </p:sp>
      <p:pic>
        <p:nvPicPr>
          <p:cNvPr id="9" name="Picture 8">
            <a:extLst>
              <a:ext uri="{FF2B5EF4-FFF2-40B4-BE49-F238E27FC236}">
                <a16:creationId xmlns:a16="http://schemas.microsoft.com/office/drawing/2014/main" id="{3AACA11D-DD85-6BB9-BDD0-326C90B39CC3}"/>
              </a:ext>
            </a:extLst>
          </p:cNvPr>
          <p:cNvPicPr>
            <a:picLocks noChangeAspect="1"/>
          </p:cNvPicPr>
          <p:nvPr/>
        </p:nvPicPr>
        <p:blipFill>
          <a:blip r:embed="rId3"/>
          <a:stretch>
            <a:fillRect/>
          </a:stretch>
        </p:blipFill>
        <p:spPr>
          <a:xfrm>
            <a:off x="234176" y="1706137"/>
            <a:ext cx="6001373" cy="52043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 0"/>
          <p:cNvSpPr/>
          <p:nvPr/>
        </p:nvSpPr>
        <p:spPr>
          <a:xfrm>
            <a:off x="784741" y="616982"/>
            <a:ext cx="7736086" cy="659368"/>
          </a:xfrm>
          <a:prstGeom prst="rect">
            <a:avLst/>
          </a:prstGeom>
          <a:noFill/>
          <a:ln/>
        </p:spPr>
        <p:txBody>
          <a:bodyPr wrap="none" lIns="0" tIns="0" rIns="0" bIns="0" rtlCol="0" anchor="t"/>
          <a:lstStyle/>
          <a:p>
            <a:pPr marL="0" indent="0" algn="l">
              <a:lnSpc>
                <a:spcPts val="5150"/>
              </a:lnSpc>
              <a:buNone/>
            </a:pPr>
            <a:r>
              <a:rPr lang="en-US" sz="4150" dirty="0">
                <a:solidFill>
                  <a:srgbClr val="00002E"/>
                </a:solidFill>
                <a:latin typeface="Nunito Semi Bold" pitchFamily="34" charset="0"/>
                <a:ea typeface="Nunito Semi Bold" pitchFamily="34" charset="-122"/>
                <a:cs typeface="Nunito Semi Bold" pitchFamily="34" charset="-120"/>
              </a:rPr>
              <a:t>Comprehensive Project Features</a:t>
            </a:r>
            <a:endParaRPr lang="en-US" sz="41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741" y="1724739"/>
            <a:ext cx="560546" cy="560546"/>
          </a:xfrm>
          <a:prstGeom prst="rect">
            <a:avLst/>
          </a:prstGeom>
        </p:spPr>
      </p:pic>
      <p:sp>
        <p:nvSpPr>
          <p:cNvPr id="4" name="Text 1"/>
          <p:cNvSpPr/>
          <p:nvPr/>
        </p:nvSpPr>
        <p:spPr>
          <a:xfrm>
            <a:off x="784741" y="2565559"/>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Microwave Mode</a:t>
            </a:r>
            <a:endParaRPr lang="en-US" sz="2050" dirty="0"/>
          </a:p>
        </p:txBody>
      </p:sp>
      <p:sp>
        <p:nvSpPr>
          <p:cNvPr id="5" name="Text 2"/>
          <p:cNvSpPr/>
          <p:nvPr/>
        </p:nvSpPr>
        <p:spPr>
          <a:xfrm>
            <a:off x="784741" y="3029783"/>
            <a:ext cx="6390323" cy="358616"/>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Standard heating with displaying power level.</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5337" y="1724739"/>
            <a:ext cx="560546" cy="560546"/>
          </a:xfrm>
          <a:prstGeom prst="rect">
            <a:avLst/>
          </a:prstGeom>
        </p:spPr>
      </p:pic>
      <p:sp>
        <p:nvSpPr>
          <p:cNvPr id="7" name="Text 3"/>
          <p:cNvSpPr/>
          <p:nvPr/>
        </p:nvSpPr>
        <p:spPr>
          <a:xfrm>
            <a:off x="7455337" y="2565559"/>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Grill Mode</a:t>
            </a:r>
            <a:endParaRPr lang="en-US" sz="2050" dirty="0"/>
          </a:p>
        </p:txBody>
      </p:sp>
      <p:sp>
        <p:nvSpPr>
          <p:cNvPr id="8" name="Text 4"/>
          <p:cNvSpPr/>
          <p:nvPr/>
        </p:nvSpPr>
        <p:spPr>
          <a:xfrm>
            <a:off x="7455337" y="3029783"/>
            <a:ext cx="6390323" cy="358616"/>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Crisping and browning functionalities.</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741" y="3836789"/>
            <a:ext cx="560546" cy="560546"/>
          </a:xfrm>
          <a:prstGeom prst="rect">
            <a:avLst/>
          </a:prstGeom>
        </p:spPr>
      </p:pic>
      <p:sp>
        <p:nvSpPr>
          <p:cNvPr id="10" name="Text 5"/>
          <p:cNvSpPr/>
          <p:nvPr/>
        </p:nvSpPr>
        <p:spPr>
          <a:xfrm>
            <a:off x="784741" y="4677608"/>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Convection Mode</a:t>
            </a:r>
            <a:endParaRPr lang="en-US" sz="2050" dirty="0"/>
          </a:p>
        </p:txBody>
      </p:sp>
      <p:sp>
        <p:nvSpPr>
          <p:cNvPr id="11" name="Text 6"/>
          <p:cNvSpPr/>
          <p:nvPr/>
        </p:nvSpPr>
        <p:spPr>
          <a:xfrm>
            <a:off x="784741" y="5141833"/>
            <a:ext cx="6390323" cy="358616"/>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Even baking and roasting with temperature control.</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5337" y="3836789"/>
            <a:ext cx="560546" cy="560546"/>
          </a:xfrm>
          <a:prstGeom prst="rect">
            <a:avLst/>
          </a:prstGeom>
        </p:spPr>
      </p:pic>
      <p:sp>
        <p:nvSpPr>
          <p:cNvPr id="13" name="Text 7"/>
          <p:cNvSpPr/>
          <p:nvPr/>
        </p:nvSpPr>
        <p:spPr>
          <a:xfrm>
            <a:off x="7455337" y="4677608"/>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Start Mode</a:t>
            </a:r>
            <a:endParaRPr lang="en-US" sz="2050" dirty="0"/>
          </a:p>
        </p:txBody>
      </p:sp>
      <p:sp>
        <p:nvSpPr>
          <p:cNvPr id="14" name="Text 8"/>
          <p:cNvSpPr/>
          <p:nvPr/>
        </p:nvSpPr>
        <p:spPr>
          <a:xfrm>
            <a:off x="7455337" y="5141833"/>
            <a:ext cx="6390323" cy="358616"/>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Quick start option for default cooking durations.</a:t>
            </a:r>
            <a:endParaRPr lang="en-US" sz="17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4741" y="5948839"/>
            <a:ext cx="560546" cy="560546"/>
          </a:xfrm>
          <a:prstGeom prst="rect">
            <a:avLst/>
          </a:prstGeom>
        </p:spPr>
      </p:pic>
      <p:sp>
        <p:nvSpPr>
          <p:cNvPr id="16" name="Text 9"/>
          <p:cNvSpPr/>
          <p:nvPr/>
        </p:nvSpPr>
        <p:spPr>
          <a:xfrm>
            <a:off x="784741" y="6789658"/>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Time Settings</a:t>
            </a:r>
            <a:endParaRPr lang="en-US" sz="2050" dirty="0"/>
          </a:p>
        </p:txBody>
      </p:sp>
      <p:sp>
        <p:nvSpPr>
          <p:cNvPr id="17" name="Text 10"/>
          <p:cNvSpPr/>
          <p:nvPr/>
        </p:nvSpPr>
        <p:spPr>
          <a:xfrm>
            <a:off x="784741" y="7253883"/>
            <a:ext cx="6390323" cy="358616"/>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User-defined time settings.</a:t>
            </a:r>
            <a:endParaRPr lang="en-US" sz="175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5337" y="5948839"/>
            <a:ext cx="560546" cy="560546"/>
          </a:xfrm>
          <a:prstGeom prst="rect">
            <a:avLst/>
          </a:prstGeom>
        </p:spPr>
      </p:pic>
      <p:sp>
        <p:nvSpPr>
          <p:cNvPr id="19" name="Text 11"/>
          <p:cNvSpPr/>
          <p:nvPr/>
        </p:nvSpPr>
        <p:spPr>
          <a:xfrm>
            <a:off x="7455337" y="6789658"/>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Control Functions</a:t>
            </a:r>
            <a:endParaRPr lang="en-US" sz="2050" dirty="0"/>
          </a:p>
        </p:txBody>
      </p:sp>
      <p:sp>
        <p:nvSpPr>
          <p:cNvPr id="20" name="Text 12"/>
          <p:cNvSpPr/>
          <p:nvPr/>
        </p:nvSpPr>
        <p:spPr>
          <a:xfrm>
            <a:off x="7455337" y="7253883"/>
            <a:ext cx="6390323" cy="358616"/>
          </a:xfrm>
          <a:prstGeom prst="rect">
            <a:avLst/>
          </a:prstGeom>
          <a:noFill/>
          <a:ln/>
        </p:spPr>
        <p:txBody>
          <a:bodyPr wrap="non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Full control with Start, Pause, Resume, and Stop operations.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 0"/>
          <p:cNvSpPr/>
          <p:nvPr/>
        </p:nvSpPr>
        <p:spPr>
          <a:xfrm>
            <a:off x="1478875" y="539472"/>
            <a:ext cx="4761071" cy="576620"/>
          </a:xfrm>
          <a:prstGeom prst="rect">
            <a:avLst/>
          </a:prstGeom>
          <a:noFill/>
          <a:ln/>
        </p:spPr>
        <p:txBody>
          <a:bodyPr wrap="none" lIns="0" tIns="0" rIns="0" bIns="0" rtlCol="0" anchor="t"/>
          <a:lstStyle/>
          <a:p>
            <a:pPr marL="0" indent="0" algn="l">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System Block Diagram</a:t>
            </a:r>
            <a:endParaRPr lang="en-US" sz="3600" dirty="0"/>
          </a:p>
        </p:txBody>
      </p:sp>
      <p:pic>
        <p:nvPicPr>
          <p:cNvPr id="3" name="Image 0" descr="preencoded.png"/>
          <p:cNvPicPr>
            <a:picLocks noChangeAspect="1"/>
          </p:cNvPicPr>
          <p:nvPr/>
        </p:nvPicPr>
        <p:blipFill>
          <a:blip r:embed="rId3"/>
          <a:stretch>
            <a:fillRect/>
          </a:stretch>
        </p:blipFill>
        <p:spPr>
          <a:xfrm>
            <a:off x="3354106" y="1304965"/>
            <a:ext cx="7884557" cy="5334000"/>
          </a:xfrm>
          <a:prstGeom prst="rect">
            <a:avLst/>
          </a:prstGeom>
        </p:spPr>
      </p:pic>
      <p:sp>
        <p:nvSpPr>
          <p:cNvPr id="4" name="Text 1"/>
          <p:cNvSpPr/>
          <p:nvPr/>
        </p:nvSpPr>
        <p:spPr>
          <a:xfrm>
            <a:off x="6578540" y="3625108"/>
            <a:ext cx="1435691" cy="926305"/>
          </a:xfrm>
          <a:prstGeom prst="rect">
            <a:avLst/>
          </a:prstGeom>
          <a:noFill/>
          <a:ln/>
        </p:spPr>
        <p:txBody>
          <a:bodyPr wrap="square" lIns="0" tIns="0" rIns="0" bIns="0" rtlCol="0" anchor="t"/>
          <a:lstStyle/>
          <a:p>
            <a:pPr marL="0" indent="0" algn="ctr">
              <a:lnSpc>
                <a:spcPts val="1550"/>
              </a:lnSpc>
              <a:buNone/>
            </a:pPr>
            <a:r>
              <a:rPr lang="en-US" dirty="0">
                <a:solidFill>
                  <a:srgbClr val="FFFFFF"/>
                </a:solidFill>
                <a:latin typeface="Nunito Semi Bold" pitchFamily="34" charset="0"/>
                <a:ea typeface="Nunito Semi Bold" pitchFamily="34" charset="-122"/>
                <a:cs typeface="Nunito Semi Bold" pitchFamily="34" charset="-120"/>
              </a:rPr>
              <a:t>Microwave System Block</a:t>
            </a:r>
            <a:endParaRPr lang="en-US" dirty="0"/>
          </a:p>
        </p:txBody>
      </p:sp>
      <p:sp>
        <p:nvSpPr>
          <p:cNvPr id="5" name="Text 2"/>
          <p:cNvSpPr/>
          <p:nvPr/>
        </p:nvSpPr>
        <p:spPr>
          <a:xfrm>
            <a:off x="8724234" y="5264699"/>
            <a:ext cx="2135845" cy="617537"/>
          </a:xfrm>
          <a:prstGeom prst="rect">
            <a:avLst/>
          </a:prstGeom>
          <a:noFill/>
          <a:ln/>
        </p:spPr>
        <p:txBody>
          <a:bodyPr wrap="square" lIns="0" tIns="0" rIns="0" bIns="0" rtlCol="0" anchor="t"/>
          <a:lstStyle/>
          <a:p>
            <a:pPr marL="0" indent="0" algn="ctr">
              <a:lnSpc>
                <a:spcPts val="1550"/>
              </a:lnSpc>
              <a:buNone/>
            </a:pPr>
            <a:r>
              <a:rPr lang="en-US" dirty="0">
                <a:solidFill>
                  <a:srgbClr val="00002E"/>
                </a:solidFill>
                <a:latin typeface="Nunito Semi Bold" pitchFamily="34" charset="0"/>
                <a:ea typeface="Nunito Semi Bold" pitchFamily="34" charset="-122"/>
                <a:cs typeface="Nunito Semi Bold" pitchFamily="34" charset="-120"/>
              </a:rPr>
              <a:t>PIC16F877A Controller</a:t>
            </a:r>
            <a:endParaRPr lang="en-US" dirty="0"/>
          </a:p>
        </p:txBody>
      </p:sp>
      <p:sp>
        <p:nvSpPr>
          <p:cNvPr id="6" name="Text 3"/>
          <p:cNvSpPr/>
          <p:nvPr/>
        </p:nvSpPr>
        <p:spPr>
          <a:xfrm>
            <a:off x="8724234" y="5975614"/>
            <a:ext cx="2135845" cy="262626"/>
          </a:xfrm>
          <a:prstGeom prst="rect">
            <a:avLst/>
          </a:prstGeom>
          <a:noFill/>
          <a:ln/>
        </p:spPr>
        <p:txBody>
          <a:bodyPr wrap="none" lIns="0" tIns="0" rIns="0" bIns="0" rtlCol="0" anchor="t"/>
          <a:lstStyle/>
          <a:p>
            <a:pPr marL="0" indent="0" algn="ctr">
              <a:lnSpc>
                <a:spcPts val="1350"/>
              </a:lnSpc>
              <a:buNone/>
            </a:pPr>
            <a:r>
              <a:rPr lang="en-US" sz="1400" dirty="0">
                <a:solidFill>
                  <a:srgbClr val="00002E"/>
                </a:solidFill>
                <a:latin typeface="PT Sans" pitchFamily="34" charset="0"/>
                <a:ea typeface="PT Sans" pitchFamily="34" charset="-122"/>
                <a:cs typeface="PT Sans" pitchFamily="34" charset="-120"/>
              </a:rPr>
              <a:t>Central processing unit</a:t>
            </a:r>
            <a:endParaRPr lang="en-US" sz="1400" dirty="0"/>
          </a:p>
        </p:txBody>
      </p:sp>
      <p:sp>
        <p:nvSpPr>
          <p:cNvPr id="7" name="Text 4"/>
          <p:cNvSpPr/>
          <p:nvPr/>
        </p:nvSpPr>
        <p:spPr>
          <a:xfrm>
            <a:off x="3718830" y="5287861"/>
            <a:ext cx="2135845" cy="308769"/>
          </a:xfrm>
          <a:prstGeom prst="rect">
            <a:avLst/>
          </a:prstGeom>
          <a:noFill/>
          <a:ln/>
        </p:spPr>
        <p:txBody>
          <a:bodyPr wrap="none" lIns="0" tIns="0" rIns="0" bIns="0" rtlCol="0" anchor="t"/>
          <a:lstStyle/>
          <a:p>
            <a:pPr marL="0" indent="0" algn="ctr">
              <a:lnSpc>
                <a:spcPts val="1550"/>
              </a:lnSpc>
              <a:buNone/>
            </a:pPr>
            <a:r>
              <a:rPr lang="en-US" dirty="0">
                <a:solidFill>
                  <a:srgbClr val="00002E"/>
                </a:solidFill>
                <a:latin typeface="Nunito Semi Bold" pitchFamily="34" charset="0"/>
                <a:ea typeface="Nunito Semi Bold" pitchFamily="34" charset="-122"/>
                <a:cs typeface="Nunito Semi Bold" pitchFamily="34" charset="-120"/>
              </a:rPr>
              <a:t>16x4 LCD Display</a:t>
            </a:r>
            <a:endParaRPr lang="en-US" dirty="0"/>
          </a:p>
        </p:txBody>
      </p:sp>
      <p:sp>
        <p:nvSpPr>
          <p:cNvPr id="8" name="Text 5"/>
          <p:cNvSpPr/>
          <p:nvPr/>
        </p:nvSpPr>
        <p:spPr>
          <a:xfrm>
            <a:off x="3718830" y="5690008"/>
            <a:ext cx="2135845" cy="525253"/>
          </a:xfrm>
          <a:prstGeom prst="rect">
            <a:avLst/>
          </a:prstGeom>
          <a:noFill/>
          <a:ln/>
        </p:spPr>
        <p:txBody>
          <a:bodyPr wrap="square" lIns="0" tIns="0" rIns="0" bIns="0" rtlCol="0" anchor="t"/>
          <a:lstStyle/>
          <a:p>
            <a:pPr marL="0" indent="0" algn="ctr">
              <a:lnSpc>
                <a:spcPts val="1350"/>
              </a:lnSpc>
              <a:buNone/>
            </a:pPr>
            <a:r>
              <a:rPr lang="en-US" sz="1400" dirty="0">
                <a:solidFill>
                  <a:srgbClr val="00002E"/>
                </a:solidFill>
                <a:latin typeface="PT Sans" pitchFamily="34" charset="0"/>
              </a:rPr>
              <a:t>Shows user instructions</a:t>
            </a:r>
            <a:endParaRPr lang="en-US" sz="1400" dirty="0"/>
          </a:p>
        </p:txBody>
      </p:sp>
      <p:sp>
        <p:nvSpPr>
          <p:cNvPr id="9" name="Text 6"/>
          <p:cNvSpPr/>
          <p:nvPr/>
        </p:nvSpPr>
        <p:spPr>
          <a:xfrm>
            <a:off x="3718830" y="2124673"/>
            <a:ext cx="2135845" cy="308768"/>
          </a:xfrm>
          <a:prstGeom prst="rect">
            <a:avLst/>
          </a:prstGeom>
          <a:noFill/>
          <a:ln/>
        </p:spPr>
        <p:txBody>
          <a:bodyPr wrap="none" lIns="0" tIns="0" rIns="0" bIns="0" rtlCol="0" anchor="t"/>
          <a:lstStyle/>
          <a:p>
            <a:pPr marL="0" indent="0" algn="ctr">
              <a:lnSpc>
                <a:spcPts val="1550"/>
              </a:lnSpc>
              <a:buNone/>
            </a:pPr>
            <a:r>
              <a:rPr lang="en-US" dirty="0">
                <a:solidFill>
                  <a:srgbClr val="00002E"/>
                </a:solidFill>
                <a:latin typeface="Nunito Semi Bold" pitchFamily="34" charset="0"/>
                <a:ea typeface="Nunito Semi Bold" pitchFamily="34" charset="-122"/>
                <a:cs typeface="Nunito Semi Bold" pitchFamily="34" charset="-120"/>
              </a:rPr>
              <a:t>Cooling Fan</a:t>
            </a:r>
            <a:endParaRPr lang="en-US" dirty="0"/>
          </a:p>
        </p:txBody>
      </p:sp>
      <p:sp>
        <p:nvSpPr>
          <p:cNvPr id="10" name="Text 7"/>
          <p:cNvSpPr/>
          <p:nvPr/>
        </p:nvSpPr>
        <p:spPr>
          <a:xfrm>
            <a:off x="3718830" y="2526819"/>
            <a:ext cx="2135845" cy="525253"/>
          </a:xfrm>
          <a:prstGeom prst="rect">
            <a:avLst/>
          </a:prstGeom>
          <a:noFill/>
          <a:ln/>
        </p:spPr>
        <p:txBody>
          <a:bodyPr wrap="square" lIns="0" tIns="0" rIns="0" bIns="0" rtlCol="0" anchor="t"/>
          <a:lstStyle/>
          <a:p>
            <a:pPr marL="0" indent="0" algn="ctr">
              <a:lnSpc>
                <a:spcPts val="1350"/>
              </a:lnSpc>
              <a:buNone/>
            </a:pPr>
            <a:r>
              <a:rPr lang="en-US" sz="1400" dirty="0">
                <a:solidFill>
                  <a:srgbClr val="00002E"/>
                </a:solidFill>
                <a:latin typeface="PT Sans" pitchFamily="34" charset="0"/>
                <a:ea typeface="PT Sans" pitchFamily="34" charset="-122"/>
                <a:cs typeface="PT Sans" pitchFamily="34" charset="-120"/>
              </a:rPr>
              <a:t>Operational output device</a:t>
            </a:r>
            <a:endParaRPr lang="en-US" sz="1400" dirty="0"/>
          </a:p>
        </p:txBody>
      </p:sp>
      <p:sp>
        <p:nvSpPr>
          <p:cNvPr id="11" name="Text 8"/>
          <p:cNvSpPr/>
          <p:nvPr/>
        </p:nvSpPr>
        <p:spPr>
          <a:xfrm>
            <a:off x="8737911" y="2255986"/>
            <a:ext cx="2135845" cy="308768"/>
          </a:xfrm>
          <a:prstGeom prst="rect">
            <a:avLst/>
          </a:prstGeom>
          <a:noFill/>
          <a:ln/>
        </p:spPr>
        <p:txBody>
          <a:bodyPr wrap="none" lIns="0" tIns="0" rIns="0" bIns="0" rtlCol="0" anchor="t"/>
          <a:lstStyle/>
          <a:p>
            <a:pPr marL="0" indent="0" algn="ctr">
              <a:lnSpc>
                <a:spcPts val="1550"/>
              </a:lnSpc>
              <a:buNone/>
            </a:pPr>
            <a:r>
              <a:rPr lang="en-US" dirty="0">
                <a:solidFill>
                  <a:srgbClr val="00002E"/>
                </a:solidFill>
                <a:latin typeface="Nunito Semi Bold" pitchFamily="34" charset="0"/>
                <a:ea typeface="Nunito Semi Bold" pitchFamily="34" charset="-122"/>
                <a:cs typeface="Nunito Semi Bold" pitchFamily="34" charset="-120"/>
              </a:rPr>
              <a:t>4x4 Matrix Keypad</a:t>
            </a:r>
            <a:endParaRPr lang="en-US" dirty="0"/>
          </a:p>
        </p:txBody>
      </p:sp>
      <p:sp>
        <p:nvSpPr>
          <p:cNvPr id="12" name="Text 9"/>
          <p:cNvSpPr/>
          <p:nvPr/>
        </p:nvSpPr>
        <p:spPr>
          <a:xfrm>
            <a:off x="8737911" y="2658133"/>
            <a:ext cx="2135845" cy="262626"/>
          </a:xfrm>
          <a:prstGeom prst="rect">
            <a:avLst/>
          </a:prstGeom>
          <a:noFill/>
          <a:ln/>
        </p:spPr>
        <p:txBody>
          <a:bodyPr wrap="none" lIns="0" tIns="0" rIns="0" bIns="0" rtlCol="0" anchor="t"/>
          <a:lstStyle/>
          <a:p>
            <a:pPr marL="0" indent="0" algn="ctr">
              <a:lnSpc>
                <a:spcPts val="1350"/>
              </a:lnSpc>
              <a:buNone/>
            </a:pPr>
            <a:r>
              <a:rPr lang="en-US" sz="1400" dirty="0">
                <a:solidFill>
                  <a:srgbClr val="00002E"/>
                </a:solidFill>
                <a:latin typeface="PT Sans" pitchFamily="34" charset="0"/>
                <a:ea typeface="PT Sans" pitchFamily="34" charset="-122"/>
                <a:cs typeface="PT Sans" pitchFamily="34" charset="-120"/>
              </a:rPr>
              <a:t>User input for controls</a:t>
            </a:r>
            <a:endParaRPr lang="en-US" sz="1400" dirty="0"/>
          </a:p>
        </p:txBody>
      </p:sp>
      <p:sp>
        <p:nvSpPr>
          <p:cNvPr id="13" name="Text 10"/>
          <p:cNvSpPr/>
          <p:nvPr/>
        </p:nvSpPr>
        <p:spPr>
          <a:xfrm>
            <a:off x="1478875" y="7062668"/>
            <a:ext cx="11672530" cy="627459"/>
          </a:xfrm>
          <a:prstGeom prst="rect">
            <a:avLst/>
          </a:prstGeom>
          <a:noFill/>
          <a:ln/>
        </p:spPr>
        <p:txBody>
          <a:bodyPr wrap="square" lIns="0" tIns="0" rIns="0" bIns="0" rtlCol="0" anchor="t"/>
          <a:lstStyle/>
          <a:p>
            <a:pPr marL="0" indent="0" algn="l">
              <a:lnSpc>
                <a:spcPts val="2450"/>
              </a:lnSpc>
              <a:buNone/>
            </a:pPr>
            <a:r>
              <a:rPr lang="en-US" dirty="0">
                <a:solidFill>
                  <a:srgbClr val="00002E"/>
                </a:solidFill>
                <a:latin typeface="PT Sans" pitchFamily="34" charset="0"/>
                <a:ea typeface="PT Sans" pitchFamily="34" charset="-122"/>
                <a:cs typeface="PT Sans" pitchFamily="34" charset="-120"/>
              </a:rPr>
              <a:t>This diagram illustrates the flow of control and data within the microwave oven simulation system. The Keypad serves as the primary input, the PIC16F877A as the central processing unit, and the LCD and Fan as visual and functional outputs respectively.</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 0"/>
          <p:cNvSpPr/>
          <p:nvPr/>
        </p:nvSpPr>
        <p:spPr>
          <a:xfrm>
            <a:off x="1495550" y="1463406"/>
            <a:ext cx="5126117" cy="351949"/>
          </a:xfrm>
          <a:prstGeom prst="rect">
            <a:avLst/>
          </a:prstGeom>
          <a:noFill/>
          <a:ln/>
        </p:spPr>
        <p:txBody>
          <a:bodyPr wrap="none" lIns="0" tIns="0" rIns="0" bIns="0" rtlCol="0" anchor="t"/>
          <a:lstStyle/>
          <a:p>
            <a:pPr marL="0" indent="0" algn="l">
              <a:lnSpc>
                <a:spcPts val="2750"/>
              </a:lnSpc>
              <a:buNone/>
            </a:pPr>
            <a:r>
              <a:rPr lang="en-US" sz="5400" dirty="0">
                <a:solidFill>
                  <a:srgbClr val="00002E"/>
                </a:solidFill>
                <a:latin typeface="Nunito Semi Bold" pitchFamily="34" charset="0"/>
                <a:ea typeface="Nunito Semi Bold" pitchFamily="34" charset="-122"/>
                <a:cs typeface="Nunito Semi Bold" pitchFamily="34" charset="-120"/>
              </a:rPr>
              <a:t>Hardware Description: Key Components</a:t>
            </a:r>
            <a:endParaRPr lang="en-US" sz="5400" dirty="0"/>
          </a:p>
        </p:txBody>
      </p:sp>
      <p:sp>
        <p:nvSpPr>
          <p:cNvPr id="3" name="Text 1"/>
          <p:cNvSpPr/>
          <p:nvPr/>
        </p:nvSpPr>
        <p:spPr>
          <a:xfrm>
            <a:off x="1495550" y="3013600"/>
            <a:ext cx="1837015" cy="175974"/>
          </a:xfrm>
          <a:prstGeom prst="rect">
            <a:avLst/>
          </a:prstGeom>
          <a:noFill/>
          <a:ln/>
        </p:spPr>
        <p:txBody>
          <a:bodyPr wrap="none" lIns="0" tIns="0" rIns="0" bIns="0" rtlCol="0" anchor="t"/>
          <a:lstStyle/>
          <a:p>
            <a:pPr marL="0" indent="0" algn="l">
              <a:lnSpc>
                <a:spcPts val="1350"/>
              </a:lnSpc>
              <a:buNone/>
            </a:pPr>
            <a:r>
              <a:rPr lang="en-US" sz="3200" dirty="0">
                <a:solidFill>
                  <a:srgbClr val="00002E"/>
                </a:solidFill>
                <a:latin typeface="Nunito Semi Bold" pitchFamily="34" charset="0"/>
                <a:ea typeface="Nunito Semi Bold" pitchFamily="34" charset="-122"/>
                <a:cs typeface="Nunito Semi Bold" pitchFamily="34" charset="-120"/>
              </a:rPr>
              <a:t>PIC16F877A Microcontroller Board</a:t>
            </a:r>
            <a:endParaRPr lang="en-US" sz="3200" dirty="0"/>
          </a:p>
        </p:txBody>
      </p:sp>
      <p:sp>
        <p:nvSpPr>
          <p:cNvPr id="4" name="Text 2"/>
          <p:cNvSpPr/>
          <p:nvPr/>
        </p:nvSpPr>
        <p:spPr>
          <a:xfrm>
            <a:off x="1495550" y="2410072"/>
            <a:ext cx="3416498" cy="574358"/>
          </a:xfrm>
          <a:prstGeom prst="rect">
            <a:avLst/>
          </a:prstGeom>
          <a:noFill/>
          <a:ln/>
        </p:spPr>
        <p:txBody>
          <a:bodyPr wrap="square" lIns="0" tIns="0" rIns="0" bIns="0" rtlCol="0" anchor="t"/>
          <a:lstStyle/>
          <a:p>
            <a:pPr marL="0" indent="0" algn="l">
              <a:lnSpc>
                <a:spcPts val="1500"/>
              </a:lnSpc>
              <a:buNone/>
            </a:pPr>
            <a:endParaRPr lang="en-US" sz="2000" dirty="0"/>
          </a:p>
        </p:txBody>
      </p:sp>
      <p:sp>
        <p:nvSpPr>
          <p:cNvPr id="6" name="Text 3"/>
          <p:cNvSpPr/>
          <p:nvPr/>
        </p:nvSpPr>
        <p:spPr>
          <a:xfrm>
            <a:off x="8921488" y="2998360"/>
            <a:ext cx="1408033" cy="175974"/>
          </a:xfrm>
          <a:prstGeom prst="rect">
            <a:avLst/>
          </a:prstGeom>
          <a:noFill/>
          <a:ln/>
        </p:spPr>
        <p:txBody>
          <a:bodyPr wrap="none" lIns="0" tIns="0" rIns="0" bIns="0" rtlCol="0" anchor="t"/>
          <a:lstStyle/>
          <a:p>
            <a:pPr marL="0" indent="0" algn="l">
              <a:lnSpc>
                <a:spcPts val="1350"/>
              </a:lnSpc>
              <a:buNone/>
            </a:pPr>
            <a:r>
              <a:rPr lang="en-US" sz="3200" dirty="0">
                <a:solidFill>
                  <a:srgbClr val="00002E"/>
                </a:solidFill>
                <a:latin typeface="Nunito Semi Bold" pitchFamily="34" charset="0"/>
                <a:ea typeface="Nunito Semi Bold" pitchFamily="34" charset="-122"/>
                <a:cs typeface="Nunito Semi Bold" pitchFamily="34" charset="-120"/>
              </a:rPr>
              <a:t>4x4 Matrix Keypad</a:t>
            </a:r>
            <a:endParaRPr lang="en-US" sz="3200" dirty="0"/>
          </a:p>
        </p:txBody>
      </p:sp>
      <p:sp>
        <p:nvSpPr>
          <p:cNvPr id="7" name="Text 4"/>
          <p:cNvSpPr/>
          <p:nvPr/>
        </p:nvSpPr>
        <p:spPr>
          <a:xfrm>
            <a:off x="7260328" y="2410072"/>
            <a:ext cx="3416498" cy="574358"/>
          </a:xfrm>
          <a:prstGeom prst="rect">
            <a:avLst/>
          </a:prstGeom>
          <a:noFill/>
          <a:ln/>
        </p:spPr>
        <p:txBody>
          <a:bodyPr wrap="square" lIns="0" tIns="0" rIns="0" bIns="0" rtlCol="0" anchor="t"/>
          <a:lstStyle/>
          <a:p>
            <a:pPr marL="0" indent="0" algn="l">
              <a:lnSpc>
                <a:spcPts val="1500"/>
              </a:lnSpc>
              <a:buNone/>
            </a:pPr>
            <a:endParaRPr lang="en-US" dirty="0"/>
          </a:p>
        </p:txBody>
      </p:sp>
      <p:pic>
        <p:nvPicPr>
          <p:cNvPr id="16" name="Picture 15">
            <a:extLst>
              <a:ext uri="{FF2B5EF4-FFF2-40B4-BE49-F238E27FC236}">
                <a16:creationId xmlns:a16="http://schemas.microsoft.com/office/drawing/2014/main" id="{FD9D5FDF-FDBA-304B-CC37-8B2B1EB12061}"/>
              </a:ext>
            </a:extLst>
          </p:cNvPr>
          <p:cNvPicPr>
            <a:picLocks noChangeAspect="1"/>
          </p:cNvPicPr>
          <p:nvPr/>
        </p:nvPicPr>
        <p:blipFill>
          <a:blip r:embed="rId3"/>
          <a:stretch>
            <a:fillRect/>
          </a:stretch>
        </p:blipFill>
        <p:spPr>
          <a:xfrm>
            <a:off x="1495550" y="3579147"/>
            <a:ext cx="5728854" cy="4285818"/>
          </a:xfrm>
          <a:prstGeom prst="rect">
            <a:avLst/>
          </a:prstGeom>
        </p:spPr>
      </p:pic>
      <p:pic>
        <p:nvPicPr>
          <p:cNvPr id="18" name="Picture 17">
            <a:extLst>
              <a:ext uri="{FF2B5EF4-FFF2-40B4-BE49-F238E27FC236}">
                <a16:creationId xmlns:a16="http://schemas.microsoft.com/office/drawing/2014/main" id="{3303CE37-70FC-8AF2-FCD9-A7B47FB3A976}"/>
              </a:ext>
            </a:extLst>
          </p:cNvPr>
          <p:cNvPicPr>
            <a:picLocks noChangeAspect="1"/>
          </p:cNvPicPr>
          <p:nvPr/>
        </p:nvPicPr>
        <p:blipFill>
          <a:blip r:embed="rId4"/>
          <a:stretch>
            <a:fillRect/>
          </a:stretch>
        </p:blipFill>
        <p:spPr>
          <a:xfrm>
            <a:off x="9030053" y="3725984"/>
            <a:ext cx="3585133" cy="38151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83D38C0E-D50E-B08F-0DE9-A207320DC451}"/>
              </a:ext>
            </a:extLst>
          </p:cNvPr>
          <p:cNvSpPr/>
          <p:nvPr/>
        </p:nvSpPr>
        <p:spPr>
          <a:xfrm>
            <a:off x="1049879" y="1477344"/>
            <a:ext cx="1408033" cy="175974"/>
          </a:xfrm>
          <a:prstGeom prst="rect">
            <a:avLst/>
          </a:prstGeom>
          <a:noFill/>
          <a:ln/>
        </p:spPr>
        <p:txBody>
          <a:bodyPr wrap="none" lIns="0" tIns="0" rIns="0" bIns="0" rtlCol="0" anchor="t"/>
          <a:lstStyle/>
          <a:p>
            <a:pPr marL="0" indent="0" algn="l">
              <a:lnSpc>
                <a:spcPts val="1350"/>
              </a:lnSpc>
              <a:buNone/>
            </a:pPr>
            <a:r>
              <a:rPr lang="en-US" sz="3600" dirty="0">
                <a:solidFill>
                  <a:srgbClr val="00002E"/>
                </a:solidFill>
                <a:latin typeface="Nunito Semi Bold" pitchFamily="34" charset="0"/>
                <a:ea typeface="Nunito Semi Bold" pitchFamily="34" charset="-122"/>
                <a:cs typeface="Nunito Semi Bold" pitchFamily="34" charset="-120"/>
              </a:rPr>
              <a:t>16x4 LCD Display</a:t>
            </a:r>
            <a:endParaRPr lang="en-US" sz="3600" dirty="0"/>
          </a:p>
        </p:txBody>
      </p:sp>
      <p:pic>
        <p:nvPicPr>
          <p:cNvPr id="11" name="Image 2" descr="preencoded.png"/>
          <p:cNvPicPr>
            <a:picLocks noChangeAspect="1"/>
          </p:cNvPicPr>
          <p:nvPr/>
        </p:nvPicPr>
        <p:blipFill>
          <a:blip r:embed="rId2"/>
          <a:stretch>
            <a:fillRect/>
          </a:stretch>
        </p:blipFill>
        <p:spPr>
          <a:xfrm>
            <a:off x="746760" y="2274104"/>
            <a:ext cx="5344894" cy="4241308"/>
          </a:xfrm>
          <a:prstGeom prst="rect">
            <a:avLst/>
          </a:prstGeom>
        </p:spPr>
      </p:pic>
      <p:pic>
        <p:nvPicPr>
          <p:cNvPr id="14" name="Image 3" descr="preencoded.png"/>
          <p:cNvPicPr>
            <a:picLocks noChangeAspect="1"/>
          </p:cNvPicPr>
          <p:nvPr/>
        </p:nvPicPr>
        <p:blipFill>
          <a:blip r:embed="rId3"/>
          <a:stretch>
            <a:fillRect/>
          </a:stretch>
        </p:blipFill>
        <p:spPr>
          <a:xfrm>
            <a:off x="8538748" y="2575419"/>
            <a:ext cx="4728210" cy="3375904"/>
          </a:xfrm>
          <a:prstGeom prst="rect">
            <a:avLst/>
          </a:prstGeom>
        </p:spPr>
      </p:pic>
      <p:sp>
        <p:nvSpPr>
          <p:cNvPr id="8" name="Text 5">
            <a:extLst>
              <a:ext uri="{FF2B5EF4-FFF2-40B4-BE49-F238E27FC236}">
                <a16:creationId xmlns:a16="http://schemas.microsoft.com/office/drawing/2014/main" id="{8343630C-9CC7-E8F2-183C-74EAEEBF2D70}"/>
              </a:ext>
            </a:extLst>
          </p:cNvPr>
          <p:cNvSpPr/>
          <p:nvPr/>
        </p:nvSpPr>
        <p:spPr>
          <a:xfrm>
            <a:off x="9325199" y="1446864"/>
            <a:ext cx="1408033" cy="175974"/>
          </a:xfrm>
          <a:prstGeom prst="rect">
            <a:avLst/>
          </a:prstGeom>
          <a:noFill/>
          <a:ln/>
        </p:spPr>
        <p:txBody>
          <a:bodyPr wrap="none" lIns="0" tIns="0" rIns="0" bIns="0" rtlCol="0" anchor="t"/>
          <a:lstStyle/>
          <a:p>
            <a:pPr marL="0" indent="0" algn="l">
              <a:lnSpc>
                <a:spcPts val="1350"/>
              </a:lnSpc>
              <a:buNone/>
            </a:pPr>
            <a:r>
              <a:rPr lang="en-US" sz="3600" dirty="0">
                <a:solidFill>
                  <a:srgbClr val="00002E"/>
                </a:solidFill>
                <a:latin typeface="Nunito Semi Bold" pitchFamily="34" charset="0"/>
              </a:rPr>
              <a:t>Fan</a:t>
            </a:r>
            <a:endParaRPr lang="en-US" sz="3600" dirty="0"/>
          </a:p>
        </p:txBody>
      </p:sp>
    </p:spTree>
    <p:extLst>
      <p:ext uri="{BB962C8B-B14F-4D97-AF65-F5344CB8AC3E}">
        <p14:creationId xmlns:p14="http://schemas.microsoft.com/office/powerpoint/2010/main" val="91998670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92</TotalTime>
  <Words>975</Words>
  <Application>Microsoft Office PowerPoint</Application>
  <PresentationFormat>Custom</PresentationFormat>
  <Paragraphs>130</Paragraphs>
  <Slides>17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Calibri</vt:lpstr>
      <vt:lpstr>Arial</vt:lpstr>
      <vt:lpstr>Montserrat Bold</vt:lpstr>
      <vt:lpstr>Roboto</vt:lpstr>
      <vt:lpstr>Nunito Semi Bold</vt:lpstr>
      <vt:lpstr>Raleway</vt:lpstr>
      <vt:lpstr>Montserrat</vt:lpstr>
      <vt:lpstr>Calibri Light</vt:lpstr>
      <vt:lpstr>PT Sans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Baba Shareef Shikilghar</cp:lastModifiedBy>
  <cp:revision>2</cp:revision>
  <dcterms:created xsi:type="dcterms:W3CDTF">2026-01-19T17:45:09Z</dcterms:created>
  <dcterms:modified xsi:type="dcterms:W3CDTF">2026-01-19T19:18:32Z</dcterms:modified>
</cp:coreProperties>
</file>